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74" r:id="rId4"/>
    <p:sldId id="272" r:id="rId5"/>
    <p:sldId id="273" r:id="rId6"/>
    <p:sldId id="275" r:id="rId7"/>
    <p:sldId id="276" r:id="rId8"/>
    <p:sldId id="292" r:id="rId9"/>
    <p:sldId id="310" r:id="rId10"/>
    <p:sldId id="290" r:id="rId11"/>
    <p:sldId id="277" r:id="rId12"/>
    <p:sldId id="293" r:id="rId13"/>
    <p:sldId id="278" r:id="rId14"/>
    <p:sldId id="291" r:id="rId15"/>
    <p:sldId id="279" r:id="rId16"/>
    <p:sldId id="280" r:id="rId17"/>
    <p:sldId id="283" r:id="rId18"/>
    <p:sldId id="284" r:id="rId19"/>
    <p:sldId id="281" r:id="rId20"/>
    <p:sldId id="285" r:id="rId21"/>
    <p:sldId id="282" r:id="rId22"/>
    <p:sldId id="307" r:id="rId23"/>
    <p:sldId id="308" r:id="rId24"/>
    <p:sldId id="286" r:id="rId25"/>
    <p:sldId id="287" r:id="rId26"/>
    <p:sldId id="288" r:id="rId27"/>
    <p:sldId id="294" r:id="rId28"/>
    <p:sldId id="295" r:id="rId29"/>
    <p:sldId id="296" r:id="rId30"/>
    <p:sldId id="309" r:id="rId31"/>
    <p:sldId id="311" r:id="rId32"/>
    <p:sldId id="312" r:id="rId33"/>
    <p:sldId id="297" r:id="rId34"/>
    <p:sldId id="301" r:id="rId35"/>
    <p:sldId id="298" r:id="rId36"/>
    <p:sldId id="313" r:id="rId37"/>
    <p:sldId id="314" r:id="rId38"/>
    <p:sldId id="315" r:id="rId39"/>
    <p:sldId id="299" r:id="rId40"/>
    <p:sldId id="302" r:id="rId41"/>
    <p:sldId id="316" r:id="rId42"/>
    <p:sldId id="300" r:id="rId43"/>
    <p:sldId id="303" r:id="rId44"/>
    <p:sldId id="304" r:id="rId45"/>
    <p:sldId id="305" r:id="rId46"/>
    <p:sldId id="306" r:id="rId47"/>
    <p:sldId id="289" r:id="rId48"/>
  </p:sldIdLst>
  <p:sldSz cx="9144000" cy="6858000" type="screen4x3"/>
  <p:notesSz cx="6858000" cy="9144000"/>
  <p:custDataLst>
    <p:tags r:id="rId49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39D3D"/>
    <a:srgbClr val="FF9900"/>
    <a:srgbClr val="D6521E"/>
    <a:srgbClr val="007839"/>
    <a:srgbClr val="006CAE"/>
    <a:srgbClr val="9C9F2F"/>
    <a:srgbClr val="06418B"/>
    <a:srgbClr val="611F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1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D1D2-FC2B-429C-9795-4C5E3BF2D65F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65A4-BAC0-477F-B57D-1BE65699F9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46E2-3912-43F9-B3C3-C1014EA9D904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3A71-E942-4F89-A596-88C4876812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9547-2762-42AD-A4AA-9043FA00F39B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5241-2EFB-43D7-8073-873F31B3B0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63CE-BD97-40EF-9EC9-A7422763C925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258F-8748-44DD-AD68-979AA62B4D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5ADE-47F9-423E-8905-F12CBF1E33DA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99D3-384B-4789-A673-1BD1A5D4CA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0304-8726-4DFB-8C7E-970B39F6F699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2432-88AF-4F5E-87BB-4D9FABB18E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64B1-0B0C-4478-9D7D-4CB6C96D8E5F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5B72-9CC9-4070-A033-C830FD7107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F352-F4AD-410B-8EA0-B7344F973C6E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22F2-7517-4860-A8AE-0B6DDD7F9E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CA1E-A23F-4FE9-A711-347963313293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ABD6-AF74-4433-96EC-4F98400387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073B-66E6-44E0-817E-2D7584D28291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96BF-24C7-45FF-B90B-A0EA357BF8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F922-2D40-4AA6-B4C7-2945DDB9562C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F78A-4219-4900-B820-E61323A4FB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23C94-D9AB-4C8F-9679-7EB6FAE3C32A}" type="datetimeFigureOut">
              <a:rPr lang="sr-Latn-CS"/>
              <a:pPr>
                <a:defRPr/>
              </a:pPr>
              <a:t>4.1.2018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26007-866E-4CF3-BD21-8DF190769C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1955." TargetMode="External"/><Relationship Id="rId3" Type="http://schemas.openxmlformats.org/officeDocument/2006/relationships/hyperlink" Target="https://hr.wikipedia.org/wiki/SAD" TargetMode="External"/><Relationship Id="rId7" Type="http://schemas.openxmlformats.org/officeDocument/2006/relationships/hyperlink" Target="https://hr.wikipedia.org/wiki/2._studeno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r.wikipedia.org/wiki/1946." TargetMode="External"/><Relationship Id="rId11" Type="http://schemas.openxmlformats.org/officeDocument/2006/relationships/hyperlink" Target="https://hr.wikipedia.org/w/index.php?title=Moore_School_of_Electrical_Engineering&amp;action=edit&amp;redlink=1" TargetMode="External"/><Relationship Id="rId5" Type="http://schemas.openxmlformats.org/officeDocument/2006/relationships/hyperlink" Target="https://hr.wikipedia.org/wiki/14._velja%C4%8De" TargetMode="External"/><Relationship Id="rId10" Type="http://schemas.openxmlformats.org/officeDocument/2006/relationships/image" Target="../media/image38.jpeg"/><Relationship Id="rId4" Type="http://schemas.openxmlformats.org/officeDocument/2006/relationships/hyperlink" Target="https://hr.wikipedia.org/w/index.php?title=University_of_Pennsylvania&amp;action=edit&amp;redlink=1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eb.studenti.math.pmf.unizg.hr/~bozana/generacij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b.studenti.math.pmf.unizg.hr/~bozana/povijest.html" TargetMode="External"/><Relationship Id="rId5" Type="http://schemas.openxmlformats.org/officeDocument/2006/relationships/hyperlink" Target="http://www.zbrdazdola.com/infobible/infobible/razvoj_racunala_kroz_povijest.htm" TargetMode="External"/><Relationship Id="rId4" Type="http://schemas.openxmlformats.org/officeDocument/2006/relationships/hyperlink" Target="http://os-ekumicica-velikagorica.skole.hr/upload/os-ekumicica-velikagorica/newsattach/302/udzbenik-povijest_racunala.pd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Tvrdi_disk" TargetMode="External"/><Relationship Id="rId3" Type="http://schemas.openxmlformats.org/officeDocument/2006/relationships/hyperlink" Target="https://hr.wikipedia.org/wiki/ENIAC" TargetMode="External"/><Relationship Id="rId7" Type="http://schemas.openxmlformats.org/officeDocument/2006/relationships/hyperlink" Target="https://hr.wikipedia.org/wiki/Ulazno/izlazne_jedinice" TargetMode="External"/><Relationship Id="rId2" Type="http://schemas.openxmlformats.org/officeDocument/2006/relationships/hyperlink" Target="https://hr.wikipedia.org/wiki/John_von_Neuman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Ra%C4%8Dunalna_memorija" TargetMode="External"/><Relationship Id="rId5" Type="http://schemas.openxmlformats.org/officeDocument/2006/relationships/hyperlink" Target="https://hr.wikipedia.org/wiki/Upravlja%C4%8Dka_jedinica" TargetMode="External"/><Relationship Id="rId4" Type="http://schemas.openxmlformats.org/officeDocument/2006/relationships/hyperlink" Target="https://hr.wikipedia.org/w/index.php?title=Aritmeti%C4%8Dko-logi%C4%8Dka_jedinica&amp;action=edit&amp;redlink=1" TargetMode="External"/><Relationship Id="rId9" Type="http://schemas.openxmlformats.org/officeDocument/2006/relationships/hyperlink" Target="https://hr.wikipedia.org/wiki/Disket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Naredba_(programiranje)" TargetMode="External"/><Relationship Id="rId7" Type="http://schemas.openxmlformats.org/officeDocument/2006/relationships/hyperlink" Target="https://hr.wikipedia.org/w/index.php?title=Pipelining&amp;action=edit&amp;redlink=1" TargetMode="External"/><Relationship Id="rId2" Type="http://schemas.openxmlformats.org/officeDocument/2006/relationships/hyperlink" Target="https://hr.wikipedia.org/wiki/Proces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Cache" TargetMode="External"/><Relationship Id="rId5" Type="http://schemas.openxmlformats.org/officeDocument/2006/relationships/hyperlink" Target="https://hr.wikipedia.org/wiki/CPU" TargetMode="External"/><Relationship Id="rId4" Type="http://schemas.openxmlformats.org/officeDocument/2006/relationships/hyperlink" Target="https://hr.wikipedia.org/wiki/Filozofij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Ra%C4%8Dunalo" TargetMode="External"/><Relationship Id="rId2" Type="http://schemas.openxmlformats.org/officeDocument/2006/relationships/hyperlink" Target="https://hr.wikipedia.org/wiki/Engleski_jezi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wikipedia.org/wiki/80/20_pravilo" TargetMode="External"/><Relationship Id="rId4" Type="http://schemas.openxmlformats.org/officeDocument/2006/relationships/hyperlink" Target="https://hr.wikipedia.org/wiki/Proceso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ervisracunala.net/skola/kuciste.htm" TargetMode="Externa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cimo-zajedno.wikispaces.com/Magnetski+mediji++za+pohranu+podataka" TargetMode="External"/><Relationship Id="rId2" Type="http://schemas.openxmlformats.org/officeDocument/2006/relationships/hyperlink" Target="http://www2.geof.unizg.hr/~nvucetic/mediji%20za%20pohranu%20podatak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nda-sutalo.from.hr/index.php?option=com_content&amp;view=article&amp;id=15&amp;Itemid=34" TargetMode="External"/><Relationship Id="rId4" Type="http://schemas.openxmlformats.org/officeDocument/2006/relationships/hyperlink" Target="https://hr.wikipedia.org/wiki/Tvrdi_disk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da-sutalo.from.hr/index.php?option=com_content&amp;view=article&amp;id=15&amp;Itemid=3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Bajt" TargetMode="External"/><Relationship Id="rId2" Type="http://schemas.openxmlformats.org/officeDocument/2006/relationships/hyperlink" Target="https://en.wikipedia.org/wiki/Byt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9.xml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8750" y="0"/>
            <a:ext cx="5143500" cy="6858000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1" name="Rounded Rectangle 10"/>
          <p:cNvSpPr/>
          <p:nvPr/>
        </p:nvSpPr>
        <p:spPr>
          <a:xfrm>
            <a:off x="357188" y="642938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52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8581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1571625" y="76517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800" b="1" dirty="0" smtClean="0"/>
              <a:t>POVIJESNI RAZVOJ RAČUNALA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63" y="2247900"/>
            <a:ext cx="471487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 abaka do mikroprocesora</a:t>
            </a:r>
            <a:endParaRPr lang="hr-HR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928688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13"/>
          <p:cNvSpPr txBox="1">
            <a:spLocks noChangeArrowheads="1"/>
          </p:cNvSpPr>
          <p:nvPr/>
        </p:nvSpPr>
        <p:spPr bwMode="auto">
          <a:xfrm>
            <a:off x="7500938" y="214313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>
                <a:solidFill>
                  <a:schemeClr val="bg1"/>
                </a:solidFill>
                <a:latin typeface="PI Architecture" pitchFamily="2" charset="-18"/>
              </a:rPr>
              <a:t>PROFIL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8195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>
                <a:solidFill>
                  <a:schemeClr val="accent3">
                    <a:lumMod val="50000"/>
                  </a:schemeClr>
                </a:solidFill>
              </a:rPr>
              <a:t>Mehanička računala  3/4</a:t>
            </a:r>
            <a:endParaRPr lang="hr-HR" sz="25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197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643937" cy="928687"/>
          </a:xfrm>
        </p:spPr>
        <p:txBody>
          <a:bodyPr/>
          <a:lstStyle/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Charles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Xavier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Thomas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Colmar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na temelju Pascalovog i </a:t>
            </a:r>
            <a:r>
              <a:rPr lang="hr-H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Leibnizovog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izuma 1820. godine proizveo </a:t>
            </a:r>
            <a:r>
              <a:rPr lang="hr-H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Arithmometer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r-H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aritmometar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prvi komercijalno uspješni mehanički kalkulator.</a:t>
            </a: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26" name="AutoShape 2" descr="Slikovni rezultat za Charles Xavier Thomas de Col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Slikovni rezultat za Charles Xavier Thomas de Col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" name="Slika 13" descr="CX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068960"/>
            <a:ext cx="2016224" cy="2568614"/>
          </a:xfrm>
          <a:prstGeom prst="rect">
            <a:avLst/>
          </a:prstGeom>
        </p:spPr>
      </p:pic>
      <p:pic>
        <p:nvPicPr>
          <p:cNvPr id="16" name="Slika 15" descr="aritmome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7162" y="2847974"/>
            <a:ext cx="2909094" cy="2794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9219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>
                <a:solidFill>
                  <a:schemeClr val="accent3">
                    <a:lumMod val="50000"/>
                  </a:schemeClr>
                </a:solidFill>
              </a:rPr>
              <a:t>Mehanička računala  4/</a:t>
            </a:r>
            <a:r>
              <a:rPr lang="hr-HR" sz="2500" i="1" dirty="0" err="1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hr-HR" sz="25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21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643937" cy="1357312"/>
          </a:xfrm>
        </p:spPr>
        <p:txBody>
          <a:bodyPr/>
          <a:lstStyle/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Diferencijalni stroj 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(1822.)–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računalni uređaj pokretan parnim strojem</a:t>
            </a:r>
          </a:p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Analitički stroj (</a:t>
            </a:r>
            <a:r>
              <a:rPr lang="hr-HR" sz="2000" b="1" dirty="0" smtClean="0">
                <a:solidFill>
                  <a:srgbClr val="F4220C"/>
                </a:solidFill>
              </a:rPr>
              <a:t>1834</a:t>
            </a:r>
            <a:r>
              <a:rPr lang="en-GB" sz="2000" dirty="0" smtClean="0">
                <a:solidFill>
                  <a:srgbClr val="F4220C"/>
                </a:solidFill>
              </a:rPr>
              <a:t>.</a:t>
            </a:r>
            <a:r>
              <a:rPr lang="hr-HR" sz="2000" dirty="0" smtClean="0">
                <a:solidFill>
                  <a:srgbClr val="F4220C"/>
                </a:solidFill>
              </a:rPr>
              <a:t>) -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Charlesa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Babbagea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(1791.-1871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.), imao je sve elemente suvremenoga računala: </a:t>
            </a:r>
            <a:r>
              <a:rPr lang="hr-HR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ulazno-izlaznu jedinicu, </a:t>
            </a:r>
            <a:r>
              <a:rPr lang="hr-HR" sz="20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jedinicu</a:t>
            </a:r>
            <a:r>
              <a:rPr lang="hr-HR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pohranjivanje podataka (memoriju), središnju jedinicu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Njime se programski upravljalo s pomoću bušenih kartica (programski jezik i binarni brojevni sustav).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9226" name="Picture 4" descr="babb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22399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17032"/>
            <a:ext cx="2905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9219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>
                <a:solidFill>
                  <a:schemeClr val="accent3">
                    <a:lumMod val="50000"/>
                  </a:schemeClr>
                </a:solidFill>
              </a:rPr>
              <a:t>Mehanička računala  4/</a:t>
            </a:r>
            <a:r>
              <a:rPr lang="hr-HR" sz="2500" i="1" dirty="0" err="1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hr-HR" sz="25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21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643937" cy="1357312"/>
          </a:xfrm>
        </p:spPr>
        <p:txBody>
          <a:bodyPr/>
          <a:lstStyle/>
          <a:p>
            <a:pPr algn="l" eaLnBrk="1" hangingPunct="1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Prvi program za analitički stroj napisala je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Bbageova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prijateljica Ada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Lvelace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rođena Byron (kći pjesnika Lorda Byrona) .</a:t>
            </a:r>
          </a:p>
          <a:p>
            <a:pPr algn="l" eaLnBrk="1" hangingPunct="1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Programski jezik ADA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2" name="Slika 11" descr="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132856"/>
            <a:ext cx="2871807" cy="442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024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>
                <a:solidFill>
                  <a:schemeClr val="accent4">
                    <a:lumMod val="50000"/>
                  </a:schemeClr>
                </a:solidFill>
              </a:rPr>
              <a:t>Elektromehanička računala  1/</a:t>
            </a:r>
            <a:r>
              <a:rPr lang="hr-HR" sz="2500" i="1" dirty="0" err="1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hr-HR" sz="2500" b="1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5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643937" cy="1357312"/>
          </a:xfrm>
        </p:spPr>
        <p:txBody>
          <a:bodyPr/>
          <a:lstStyle/>
          <a:p>
            <a:pPr algn="l" eaLnBrk="1" hangingPunct="1"/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Sortirni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stroj (</a:t>
            </a:r>
            <a:r>
              <a:rPr lang="hr-HR" sz="2000" i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tabulating</a:t>
            </a:r>
            <a:r>
              <a:rPr lang="hr-HR" sz="2000" i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i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hr-HR" sz="2000" i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err="1" smtClean="0">
                <a:solidFill>
                  <a:srgbClr val="F4220C"/>
                </a:solidFill>
              </a:rPr>
              <a:t>1890</a:t>
            </a:r>
            <a:r>
              <a:rPr lang="en-GB" sz="2000" dirty="0" smtClean="0">
                <a:solidFill>
                  <a:srgbClr val="F4220C"/>
                </a:solidFill>
              </a:rPr>
              <a:t>.</a:t>
            </a:r>
            <a:r>
              <a:rPr lang="hr-HR" sz="2000" dirty="0" smtClean="0">
                <a:solidFill>
                  <a:srgbClr val="F4220C"/>
                </a:solidFill>
              </a:rPr>
              <a:t>)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Hermana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Holleritha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1860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1929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.),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obrađivao je podatke pohranjene na bušenim karticama. Njime su se koristili za obradu podataka popisa stanovništva - vrijeme obrade podataka s nekoliko godina skratilo se na svega tri mjeseca.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0250" name="Slika 11" descr="07-Herman Hollerith.jpg"/>
          <p:cNvPicPr>
            <a:picLocks noChangeAspect="1"/>
          </p:cNvPicPr>
          <p:nvPr/>
        </p:nvPicPr>
        <p:blipFill>
          <a:blip r:embed="rId4" cstate="print"/>
          <a:srcRect t="9756"/>
          <a:stretch>
            <a:fillRect/>
          </a:stretch>
        </p:blipFill>
        <p:spPr bwMode="auto">
          <a:xfrm>
            <a:off x="857250" y="3500438"/>
            <a:ext cx="17478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Slika 16" descr="08-tabulating_mach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71813"/>
            <a:ext cx="34496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Slika 17" descr="ibm-punched-car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068960"/>
            <a:ext cx="19446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niOkvir 11"/>
          <p:cNvSpPr txBox="1"/>
          <p:nvPr/>
        </p:nvSpPr>
        <p:spPr>
          <a:xfrm>
            <a:off x="143000" y="5657671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Kako je stroj imao praktičnu primjenu počela je komercijalna proizvodnja ovih strojeva, a Hollerith je osnovao tvrtku “Computing Tabulating Recording Company” koja je kasnije prerasla u “International Business Machine (IBM)”, jednog od najvećih proizvođača računala na svijetu.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126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Elektronička računala  </a:t>
            </a:r>
            <a:endParaRPr lang="hr-HR" sz="2500" b="1" i="1" dirty="0" smtClean="0"/>
          </a:p>
        </p:txBody>
      </p:sp>
      <p:sp>
        <p:nvSpPr>
          <p:cNvPr id="11269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643937" cy="1357312"/>
          </a:xfrm>
        </p:spPr>
        <p:txBody>
          <a:bodyPr/>
          <a:lstStyle/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Z1   (</a:t>
            </a:r>
            <a:r>
              <a:rPr lang="hr-HR" sz="2000" b="1" dirty="0" smtClean="0">
                <a:solidFill>
                  <a:srgbClr val="F4220C"/>
                </a:solidFill>
              </a:rPr>
              <a:t>1938.  </a:t>
            </a:r>
            <a:r>
              <a:rPr lang="hr-HR" sz="2000" dirty="0" smtClean="0">
                <a:solidFill>
                  <a:srgbClr val="F4220C"/>
                </a:solidFill>
              </a:rPr>
              <a:t>)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nijemac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Konrad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Zuse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prvi programom upravljani električni stroj za računanje</a:t>
            </a:r>
          </a:p>
          <a:p>
            <a:pPr algn="l" eaLnBrk="1" hangingPunct="1"/>
            <a:r>
              <a:rPr lang="hr-HR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Z3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1941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- prvi potpuno automatski stroj za računanje koji koristi binarni sustav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2" name="Slika 11" descr="zuse_konr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996952"/>
            <a:ext cx="5369421" cy="276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126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Elektronička računala  1/4</a:t>
            </a:r>
            <a:endParaRPr lang="hr-HR" sz="2500" b="1" i="1" smtClean="0"/>
          </a:p>
        </p:txBody>
      </p:sp>
      <p:sp>
        <p:nvSpPr>
          <p:cNvPr id="11269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643937" cy="1357312"/>
          </a:xfrm>
        </p:spPr>
        <p:txBody>
          <a:bodyPr/>
          <a:lstStyle/>
          <a:p>
            <a:pPr algn="l" eaLnBrk="1" hangingPunct="1"/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Mark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1 (</a:t>
            </a:r>
            <a:r>
              <a:rPr lang="hr-HR" sz="2000" b="1" dirty="0" smtClean="0">
                <a:solidFill>
                  <a:srgbClr val="F4220C"/>
                </a:solidFill>
              </a:rPr>
              <a:t>1944</a:t>
            </a:r>
            <a:r>
              <a:rPr lang="en-GB" sz="2000" dirty="0" smtClean="0">
                <a:solidFill>
                  <a:srgbClr val="F4220C"/>
                </a:solidFill>
              </a:rPr>
              <a:t>.</a:t>
            </a:r>
            <a:r>
              <a:rPr lang="hr-HR" sz="2000" dirty="0" smtClean="0">
                <a:solidFill>
                  <a:srgbClr val="F4220C"/>
                </a:solidFill>
              </a:rPr>
              <a:t>)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Howarda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Aikena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(1900.-1973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prvo je digitalno računalo s elektromehaničkim relejima. Bio je to prvi stroj koji je mogao riješiti dugačke popise matematičkih problema. Njime su se koristili do 1959. godine u američkoj mornarici.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1274" name="Slika 16" descr="10 -Aiken_Mark.JPG"/>
          <p:cNvPicPr>
            <a:picLocks noChangeAspect="1"/>
          </p:cNvPicPr>
          <p:nvPr/>
        </p:nvPicPr>
        <p:blipFill>
          <a:blip r:embed="rId4" cstate="print"/>
          <a:srcRect l="5200" t="2180"/>
          <a:stretch>
            <a:fillRect/>
          </a:stretch>
        </p:blipFill>
        <p:spPr bwMode="auto">
          <a:xfrm>
            <a:off x="857250" y="3429000"/>
            <a:ext cx="1563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manche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950" y="2720975"/>
            <a:ext cx="4284663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2291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Elektronička računala  2/4</a:t>
            </a:r>
            <a:endParaRPr lang="hr-HR" sz="2500" b="1" i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643937" cy="13573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Colossus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2000" b="1" dirty="0" err="1" smtClean="0">
                <a:solidFill>
                  <a:srgbClr val="F4220C"/>
                </a:solidFill>
              </a:rPr>
              <a:t>1943</a:t>
            </a:r>
            <a:r>
              <a:rPr lang="en-GB" sz="2000" dirty="0" smtClean="0">
                <a:solidFill>
                  <a:srgbClr val="F4220C"/>
                </a:solidFill>
              </a:rPr>
              <a:t>.</a:t>
            </a:r>
            <a:r>
              <a:rPr lang="hr-HR" sz="2000" dirty="0" smtClean="0">
                <a:solidFill>
                  <a:srgbClr val="F4220C"/>
                </a:solidFill>
              </a:rPr>
              <a:t>)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Alana Turinga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1912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.- 1954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izumljen je da bi se dešifrirao njemački stroj za šifriranje – enigma. Prvi su put uporabljene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elektronske cijevi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Alan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Touring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prvi je uporabio naziv “</a:t>
            </a:r>
            <a:r>
              <a:rPr lang="hr-HR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computer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(računalo).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2298" name="Slika 11" descr="11-tur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306763"/>
            <a:ext cx="13811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2751138"/>
            <a:ext cx="44640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niOkvir 11"/>
          <p:cNvSpPr txBox="1"/>
          <p:nvPr/>
        </p:nvSpPr>
        <p:spPr>
          <a:xfrm>
            <a:off x="395536" y="60212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Colossus</a:t>
            </a:r>
            <a:r>
              <a:rPr lang="hr-HR" dirty="0" smtClean="0"/>
              <a:t> – nije računalo jer je obavljao samo jednu operaciju – dešifriranje.</a:t>
            </a:r>
          </a:p>
          <a:p>
            <a:r>
              <a:rPr lang="hr-HR" dirty="0" smtClean="0"/>
              <a:t>Nije bio </a:t>
            </a:r>
            <a:r>
              <a:rPr lang="hr-HR" dirty="0" err="1" smtClean="0"/>
              <a:t>programobilanlan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536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Generacije elektronička računala  </a:t>
            </a:r>
            <a:endParaRPr lang="hr-HR" sz="2500" b="1" i="1" dirty="0" smtClean="0"/>
          </a:p>
        </p:txBody>
      </p:sp>
      <p:sp>
        <p:nvSpPr>
          <p:cNvPr id="15365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786812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graphicFrame>
        <p:nvGraphicFramePr>
          <p:cNvPr id="12" name="Tablica 11"/>
          <p:cNvGraphicFramePr>
            <a:graphicFrameLocks noGrp="1"/>
          </p:cNvGraphicFramePr>
          <p:nvPr/>
        </p:nvGraphicFramePr>
        <p:xfrm>
          <a:off x="714375" y="2357438"/>
          <a:ext cx="728667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38"/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kern="1200" dirty="0" smtClean="0">
                          <a:solidFill>
                            <a:srgbClr val="FF7F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računala I. generacije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1951. – 1959.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kern="1200" dirty="0" smtClean="0">
                          <a:solidFill>
                            <a:srgbClr val="FF7F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računala II. generacije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1959. – 1964.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kern="1200" dirty="0" smtClean="0">
                          <a:solidFill>
                            <a:srgbClr val="FF7F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računala III. generacije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1965. – 1971.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kern="1200" dirty="0" smtClean="0">
                          <a:solidFill>
                            <a:srgbClr val="FF7F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računala IV. generacije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1971.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Wingdings" pitchFamily="2" charset="2"/>
                        </a:rPr>
                        <a:t>-danas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kern="1200" dirty="0" smtClean="0">
                          <a:solidFill>
                            <a:srgbClr val="FF7F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računala V. generacije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hr-HR" baseline="0" dirty="0" smtClean="0"/>
                        <a:t>u razvoju (umjetna inteligencija)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kern="1200" dirty="0" smtClean="0">
                          <a:solidFill>
                            <a:srgbClr val="FF7F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Računala VI. generacije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hr-HR" dirty="0" smtClean="0"/>
                        <a:t>u razvoju (neuronske mreže)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638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Generacije elektronička računala  1/5</a:t>
            </a:r>
            <a:endParaRPr lang="hr-HR" sz="2500" b="1" i="1" smtClean="0"/>
          </a:p>
        </p:txBody>
      </p:sp>
      <p:sp>
        <p:nvSpPr>
          <p:cNvPr id="16389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429625" cy="642937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Računala I. generacije</a:t>
            </a:r>
            <a:r>
              <a:rPr lang="hr-HR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6394" name="TekstniOkvir 13"/>
          <p:cNvSpPr txBox="1">
            <a:spLocks noChangeArrowheads="1"/>
          </p:cNvSpPr>
          <p:nvPr/>
        </p:nvSpPr>
        <p:spPr bwMode="auto">
          <a:xfrm>
            <a:off x="214313" y="2143125"/>
            <a:ext cx="4357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građena su od elektroničkih  cijevi</a:t>
            </a:r>
            <a:endParaRPr lang="hr-HR" sz="2000" dirty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velikih </a:t>
            </a:r>
            <a:r>
              <a:rPr lang="hr-HR" sz="2000" dirty="0"/>
              <a:t>su </a:t>
            </a:r>
            <a:r>
              <a:rPr lang="hr-HR" sz="2000" dirty="0" smtClean="0"/>
              <a:t>dimenzijama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velika je </a:t>
            </a:r>
            <a:r>
              <a:rPr lang="hr-HR" sz="2000" dirty="0"/>
              <a:t>potrošnja </a:t>
            </a:r>
            <a:r>
              <a:rPr lang="hr-HR" sz="2000" dirty="0" smtClean="0"/>
              <a:t>energije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nisu pouzdani </a:t>
            </a:r>
            <a:r>
              <a:rPr lang="hr-HR" sz="2000" dirty="0"/>
              <a:t>u </a:t>
            </a:r>
            <a:r>
              <a:rPr lang="hr-HR" sz="2000" dirty="0" smtClean="0"/>
              <a:t>radu.</a:t>
            </a:r>
            <a:endParaRPr lang="hr-HR" dirty="0"/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857250"/>
            <a:ext cx="6953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238" y="3484563"/>
            <a:ext cx="1060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1428750"/>
            <a:ext cx="1285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5188" y="3810000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kstniOkvir 16"/>
          <p:cNvSpPr txBox="1">
            <a:spLocks noChangeArrowheads="1"/>
          </p:cNvSpPr>
          <p:nvPr/>
        </p:nvSpPr>
        <p:spPr bwMode="auto">
          <a:xfrm>
            <a:off x="5857875" y="385762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FF7F00"/>
                </a:solidFill>
                <a:cs typeface="Arial" pitchFamily="34" charset="0"/>
              </a:rPr>
              <a:t>ENIAC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3315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>
                <a:solidFill>
                  <a:schemeClr val="accent6"/>
                </a:solidFill>
              </a:rPr>
              <a:t>Elektronička računala  prve generacije</a:t>
            </a:r>
            <a:endParaRPr lang="hr-HR" sz="2500" b="1" i="1" dirty="0" smtClean="0">
              <a:solidFill>
                <a:schemeClr val="accent6"/>
              </a:solidFill>
            </a:endParaRPr>
          </a:p>
        </p:txBody>
      </p:sp>
      <p:sp>
        <p:nvSpPr>
          <p:cNvPr id="13317" name="Subtitl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3937" cy="1428750"/>
          </a:xfrm>
        </p:spPr>
        <p:txBody>
          <a:bodyPr/>
          <a:lstStyle/>
          <a:p>
            <a:pPr algn="l" eaLnBrk="1" hangingPunct="1"/>
            <a:r>
              <a:rPr lang="hr-HR" sz="2000" b="1" dirty="0" smtClean="0"/>
              <a:t>ENIAC</a:t>
            </a:r>
            <a:r>
              <a:rPr lang="hr-HR" sz="2000" dirty="0" smtClean="0"/>
              <a:t> je kratica od engleske složenice </a:t>
            </a:r>
            <a:r>
              <a:rPr lang="hr-HR" sz="2000" b="1" dirty="0" err="1" smtClean="0"/>
              <a:t>Electronic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Numerical</a:t>
            </a:r>
            <a:r>
              <a:rPr lang="hr-HR" sz="2000" b="1" dirty="0" smtClean="0"/>
              <a:t> Integrator </a:t>
            </a:r>
            <a:r>
              <a:rPr lang="hr-HR" sz="2000" b="1" dirty="0" err="1" smtClean="0"/>
              <a:t>And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Computer</a:t>
            </a:r>
            <a:r>
              <a:rPr lang="hr-HR" sz="2000" dirty="0" smtClean="0"/>
              <a:t> i ime je prvog </a:t>
            </a:r>
            <a:r>
              <a:rPr lang="hr-HR" sz="2000" dirty="0" err="1" smtClean="0"/>
              <a:t>programabilnog</a:t>
            </a:r>
            <a:r>
              <a:rPr lang="hr-HR" sz="2000" dirty="0" smtClean="0"/>
              <a:t> računala konstruiranog </a:t>
            </a:r>
            <a:r>
              <a:rPr lang="hr-HR" sz="2000" dirty="0" err="1" smtClean="0"/>
              <a:t>u</a:t>
            </a:r>
            <a:r>
              <a:rPr lang="hr-HR" sz="2000" dirty="0" err="1" smtClean="0">
                <a:hlinkClick r:id="rId3" tooltip="SAD"/>
              </a:rPr>
              <a:t>Americi</a:t>
            </a:r>
            <a:r>
              <a:rPr lang="hr-HR" sz="2000" dirty="0" smtClean="0"/>
              <a:t> pri </a:t>
            </a:r>
            <a:r>
              <a:rPr lang="hr-HR" sz="2000" dirty="0" err="1" smtClean="0">
                <a:hlinkClick r:id="rId4" tooltip="University of Pennsylvania (stranica ne postoji)"/>
              </a:rPr>
              <a:t>University</a:t>
            </a:r>
            <a:r>
              <a:rPr lang="hr-HR" sz="2000" dirty="0" smtClean="0">
                <a:hlinkClick r:id="rId4" tooltip="University of Pennsylvania (stranica ne postoji)"/>
              </a:rPr>
              <a:t> </a:t>
            </a:r>
            <a:r>
              <a:rPr lang="hr-HR" sz="2000" dirty="0" err="1" smtClean="0">
                <a:hlinkClick r:id="rId4" tooltip="University of Pennsylvania (stranica ne postoji)"/>
              </a:rPr>
              <a:t>of</a:t>
            </a:r>
            <a:r>
              <a:rPr lang="hr-HR" sz="2000" dirty="0" smtClean="0">
                <a:hlinkClick r:id="rId4" tooltip="University of Pennsylvania (stranica ne postoji)"/>
              </a:rPr>
              <a:t> </a:t>
            </a:r>
            <a:r>
              <a:rPr lang="hr-HR" sz="2000" dirty="0" err="1" smtClean="0">
                <a:hlinkClick r:id="rId4" tooltip="University of Pennsylvania (stranica ne postoji)"/>
              </a:rPr>
              <a:t>Pennsylvania</a:t>
            </a:r>
            <a:r>
              <a:rPr lang="hr-HR" sz="2000" dirty="0" smtClean="0"/>
              <a:t>. ENIAC je bio predstavljen široj javnosti </a:t>
            </a:r>
            <a:r>
              <a:rPr lang="hr-HR" sz="2000" dirty="0" smtClean="0">
                <a:hlinkClick r:id="rId5" tooltip="14. veljače"/>
              </a:rPr>
              <a:t>14. veljače</a:t>
            </a:r>
            <a:r>
              <a:rPr lang="hr-HR" sz="2000" dirty="0" smtClean="0"/>
              <a:t> </a:t>
            </a:r>
            <a:r>
              <a:rPr lang="hr-HR" sz="2000" dirty="0" smtClean="0">
                <a:hlinkClick r:id="rId6" tooltip="1946."/>
              </a:rPr>
              <a:t>1946.</a:t>
            </a:r>
            <a:r>
              <a:rPr lang="hr-HR" sz="2000" dirty="0" smtClean="0"/>
              <a:t>, i radio je sve do </a:t>
            </a:r>
            <a:r>
              <a:rPr lang="hr-HR" sz="2000" dirty="0" smtClean="0">
                <a:hlinkClick r:id="rId7" tooltip="2. studenog"/>
              </a:rPr>
              <a:t>2. studenog</a:t>
            </a:r>
            <a:r>
              <a:rPr lang="hr-HR" sz="2000" dirty="0" smtClean="0"/>
              <a:t> </a:t>
            </a:r>
            <a:r>
              <a:rPr lang="hr-HR" sz="2000" dirty="0" smtClean="0">
                <a:hlinkClick r:id="rId8" tooltip="1955."/>
              </a:rPr>
              <a:t>1955.</a:t>
            </a:r>
            <a:r>
              <a:rPr lang="hr-HR" sz="2000" dirty="0" smtClean="0"/>
              <a:t> kada je bio demontiran. ENIAC je bio unikatni proizvod i nikada nije pušten u serijsku proizvodnju.</a:t>
            </a: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3322" name="TekstniOkvir 21"/>
          <p:cNvSpPr txBox="1">
            <a:spLocks noChangeArrowheads="1"/>
          </p:cNvSpPr>
          <p:nvPr/>
        </p:nvSpPr>
        <p:spPr bwMode="auto">
          <a:xfrm>
            <a:off x="4500563" y="2714625"/>
            <a:ext cx="46434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dirty="0">
                <a:cs typeface="Arial" pitchFamily="34" charset="0"/>
              </a:rPr>
              <a:t>R</a:t>
            </a:r>
            <a:r>
              <a:rPr lang="vi-VN" sz="1600" dirty="0">
                <a:cs typeface="Arial" pitchFamily="34" charset="0"/>
              </a:rPr>
              <a:t>ačunalo </a:t>
            </a:r>
            <a:r>
              <a:rPr lang="hr-HR" sz="1600" dirty="0" smtClean="0">
                <a:cs typeface="Arial" pitchFamily="34" charset="0"/>
              </a:rPr>
              <a:t>velikih </a:t>
            </a:r>
            <a:r>
              <a:rPr lang="vi-VN" sz="1600" dirty="0" smtClean="0">
                <a:cs typeface="Arial" pitchFamily="34" charset="0"/>
              </a:rPr>
              <a:t>dimenzija </a:t>
            </a:r>
            <a:r>
              <a:rPr lang="vi-VN" sz="1600" dirty="0">
                <a:cs typeface="Arial" pitchFamily="34" charset="0"/>
              </a:rPr>
              <a:t>i težine </a:t>
            </a:r>
            <a:r>
              <a:rPr lang="vi-VN" sz="1600" dirty="0" smtClean="0">
                <a:solidFill>
                  <a:srgbClr val="439D3D"/>
                </a:solidFill>
                <a:cs typeface="Arial" pitchFamily="34" charset="0"/>
              </a:rPr>
              <a:t>30-ak </a:t>
            </a:r>
            <a:r>
              <a:rPr lang="vi-VN" sz="1600" dirty="0">
                <a:solidFill>
                  <a:srgbClr val="439D3D"/>
                </a:solidFill>
                <a:cs typeface="Arial" pitchFamily="34" charset="0"/>
              </a:rPr>
              <a:t>tona</a:t>
            </a:r>
            <a:r>
              <a:rPr lang="vi-VN" sz="1600" dirty="0">
                <a:cs typeface="Arial" pitchFamily="34" charset="0"/>
              </a:rPr>
              <a:t>. Sastojao se od </a:t>
            </a:r>
            <a:r>
              <a:rPr lang="vi-VN" sz="1600" dirty="0">
                <a:solidFill>
                  <a:srgbClr val="439D3D"/>
                </a:solidFill>
                <a:cs typeface="Arial" pitchFamily="34" charset="0"/>
              </a:rPr>
              <a:t>18.000 elektroničkih cijevi </a:t>
            </a:r>
            <a:r>
              <a:rPr lang="vi-VN" sz="1600" dirty="0">
                <a:cs typeface="Arial" pitchFamily="34" charset="0"/>
              </a:rPr>
              <a:t>i </a:t>
            </a:r>
            <a:r>
              <a:rPr lang="vi-VN" sz="1600" dirty="0">
                <a:solidFill>
                  <a:srgbClr val="439D3D"/>
                </a:solidFill>
                <a:cs typeface="Arial" pitchFamily="34" charset="0"/>
              </a:rPr>
              <a:t>70.000 otpornika</a:t>
            </a:r>
            <a:r>
              <a:rPr lang="vi-VN" sz="1600" dirty="0">
                <a:cs typeface="Arial" pitchFamily="34" charset="0"/>
              </a:rPr>
              <a:t>. Za rad mu je trebalo </a:t>
            </a:r>
            <a:r>
              <a:rPr lang="vi-VN" sz="1600" dirty="0" smtClean="0">
                <a:cs typeface="Arial" pitchFamily="34" charset="0"/>
              </a:rPr>
              <a:t>osigurat</a:t>
            </a:r>
            <a:r>
              <a:rPr lang="hr-HR" sz="1600" dirty="0" smtClean="0">
                <a:cs typeface="Arial" pitchFamily="34" charset="0"/>
              </a:rPr>
              <a:t>i</a:t>
            </a:r>
            <a:r>
              <a:rPr lang="vi-VN" sz="1600" dirty="0" smtClean="0">
                <a:cs typeface="Arial" pitchFamily="34" charset="0"/>
              </a:rPr>
              <a:t>  </a:t>
            </a:r>
            <a:r>
              <a:rPr lang="vi-VN" sz="1600" dirty="0">
                <a:solidFill>
                  <a:srgbClr val="439D3D"/>
                </a:solidFill>
                <a:cs typeface="Arial" pitchFamily="34" charset="0"/>
              </a:rPr>
              <a:t>150 kW snage </a:t>
            </a:r>
            <a:r>
              <a:rPr lang="vi-VN" sz="1600" dirty="0">
                <a:cs typeface="Arial" pitchFamily="34" charset="0"/>
              </a:rPr>
              <a:t>električne energije. </a:t>
            </a:r>
            <a:endParaRPr lang="hr-HR" sz="1600" dirty="0">
              <a:cs typeface="Arial" pitchFamily="34" charset="0"/>
            </a:endParaRPr>
          </a:p>
          <a:p>
            <a:r>
              <a:rPr lang="vi-VN" sz="1600" dirty="0">
                <a:cs typeface="Arial" pitchFamily="34" charset="0"/>
              </a:rPr>
              <a:t>Vrijeme između dva kvara približno je iznosilo </a:t>
            </a:r>
            <a:r>
              <a:rPr lang="vi-VN" sz="1600" dirty="0">
                <a:solidFill>
                  <a:srgbClr val="439D3D"/>
                </a:solidFill>
                <a:cs typeface="Arial" pitchFamily="34" charset="0"/>
              </a:rPr>
              <a:t>12</a:t>
            </a:r>
            <a:r>
              <a:rPr lang="hr-HR" sz="1600" dirty="0">
                <a:solidFill>
                  <a:srgbClr val="439D3D"/>
                </a:solidFill>
                <a:cs typeface="Arial" pitchFamily="34" charset="0"/>
              </a:rPr>
              <a:t> sati</a:t>
            </a:r>
            <a:r>
              <a:rPr lang="hr-HR" sz="1600" dirty="0" smtClean="0"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smtClean="0">
                <a:cs typeface="Arial" pitchFamily="34" charset="0"/>
              </a:rPr>
              <a:t>ulazna jedinica: IBM čitač bušenih kartica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smtClean="0">
                <a:cs typeface="Arial" pitchFamily="34" charset="0"/>
              </a:rPr>
              <a:t>izlazna jedinica: IBM pisač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err="1" smtClean="0">
                <a:cs typeface="Arial" pitchFamily="34" charset="0"/>
              </a:rPr>
              <a:t>mod</a:t>
            </a:r>
            <a:r>
              <a:rPr lang="hr-HR" sz="1200" dirty="0" smtClean="0">
                <a:cs typeface="Arial" pitchFamily="34" charset="0"/>
              </a:rPr>
              <a:t> operacije: Paralelan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smtClean="0">
                <a:cs typeface="Arial" pitchFamily="34" charset="0"/>
              </a:rPr>
              <a:t>osnovna jedinica: 10-</a:t>
            </a:r>
            <a:r>
              <a:rPr lang="hr-HR" sz="1200" dirty="0" err="1" smtClean="0">
                <a:cs typeface="Arial" pitchFamily="34" charset="0"/>
              </a:rPr>
              <a:t>znamenkasti</a:t>
            </a:r>
            <a:r>
              <a:rPr lang="hr-HR" sz="1200" dirty="0" smtClean="0">
                <a:cs typeface="Arial" pitchFamily="34" charset="0"/>
              </a:rPr>
              <a:t> decimalni broj sa znakom (pozitivni ili negativni broj)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smtClean="0">
                <a:solidFill>
                  <a:srgbClr val="439D3D"/>
                </a:solidFill>
                <a:cs typeface="Arial" pitchFamily="34" charset="0"/>
              </a:rPr>
              <a:t>memorija: 20 decimalnih brojeva po 10 znamenki (200 znamenaka)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smtClean="0">
                <a:cs typeface="Arial" pitchFamily="34" charset="0"/>
              </a:rPr>
              <a:t>brzina računanja: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smtClean="0">
                <a:solidFill>
                  <a:srgbClr val="439D3D"/>
                </a:solidFill>
                <a:cs typeface="Arial" pitchFamily="34" charset="0"/>
              </a:rPr>
              <a:t>5000 operacija po svakoj jedinici memorije ili ukupno 100,000 operacija</a:t>
            </a:r>
            <a:r>
              <a:rPr lang="hr-HR" sz="1200" dirty="0" smtClean="0">
                <a:cs typeface="Arial" pitchFamily="34" charset="0"/>
              </a:rPr>
              <a:t> u sekundi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smtClean="0">
                <a:cs typeface="Arial" pitchFamily="34" charset="0"/>
              </a:rPr>
              <a:t>357 operacija množenja u sekundi</a:t>
            </a:r>
          </a:p>
          <a:p>
            <a:pPr>
              <a:buFont typeface="Arial" pitchFamily="34" charset="0"/>
              <a:buChar char="•"/>
            </a:pPr>
            <a:r>
              <a:rPr lang="hr-HR" sz="1200" dirty="0" smtClean="0">
                <a:cs typeface="Arial" pitchFamily="34" charset="0"/>
              </a:rPr>
              <a:t>38 operacija dijeljenja u sekundi</a:t>
            </a:r>
          </a:p>
          <a:p>
            <a:pPr>
              <a:buFont typeface="Arial" pitchFamily="34" charset="0"/>
              <a:buChar char="•"/>
            </a:pPr>
            <a:endParaRPr lang="hr-HR" sz="1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sz="1000" dirty="0">
              <a:cs typeface="Arial" pitchFamily="34" charset="0"/>
            </a:endParaRPr>
          </a:p>
        </p:txBody>
      </p:sp>
      <p:pic>
        <p:nvPicPr>
          <p:cNvPr id="13323" name="Picture 6" descr="eniac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563" y="3046413"/>
            <a:ext cx="4032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avokutnik 11"/>
          <p:cNvSpPr/>
          <p:nvPr/>
        </p:nvSpPr>
        <p:spPr>
          <a:xfrm>
            <a:off x="0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000" b="1" dirty="0" smtClean="0"/>
              <a:t>ENIAC je razvijen u </a:t>
            </a:r>
            <a:r>
              <a:rPr lang="vi-VN" sz="1000" b="1" dirty="0" smtClean="0">
                <a:hlinkClick r:id="rId11" tooltip="Moore School of Electrical Engineering (stranica ne postoji)"/>
              </a:rPr>
              <a:t>Moore School of Electrical Engineering</a:t>
            </a:r>
            <a:r>
              <a:rPr lang="vi-VN" sz="1000" b="1" dirty="0" smtClean="0"/>
              <a:t> pri </a:t>
            </a:r>
            <a:r>
              <a:rPr lang="vi-VN" sz="1000" b="1" dirty="0" smtClean="0">
                <a:hlinkClick r:id="rId4" tooltip="University of Pennsylvania (stranica ne postoji)"/>
              </a:rPr>
              <a:t>University of Pennsylvania</a:t>
            </a:r>
            <a:r>
              <a:rPr lang="vi-VN" sz="1000" b="1" dirty="0" smtClean="0"/>
              <a:t> između 1943. i 1946. na osnovi projekta kojeg su razradili </a:t>
            </a:r>
            <a:r>
              <a:rPr lang="vi-VN" sz="1000" b="1" dirty="0" smtClean="0">
                <a:solidFill>
                  <a:srgbClr val="FF0000"/>
                </a:solidFill>
              </a:rPr>
              <a:t>Dr John Mauchly i John Adam Persper Eckert Jr</a:t>
            </a:r>
            <a:endParaRPr lang="hr-HR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3075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Uvod</a:t>
            </a:r>
            <a:endParaRPr lang="hr-HR" sz="2500" b="1" i="1" dirty="0" smtClean="0"/>
          </a:p>
        </p:txBody>
      </p:sp>
      <p:sp>
        <p:nvSpPr>
          <p:cNvPr id="3077" name="Subtitle 2"/>
          <p:cNvSpPr>
            <a:spLocks noGrp="1"/>
          </p:cNvSpPr>
          <p:nvPr>
            <p:ph type="subTitle" idx="1"/>
          </p:nvPr>
        </p:nvSpPr>
        <p:spPr>
          <a:xfrm>
            <a:off x="1571625" y="1390650"/>
            <a:ext cx="6286500" cy="1395413"/>
          </a:xfrm>
        </p:spPr>
        <p:txBody>
          <a:bodyPr/>
          <a:lstStyle/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Računanje 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kao potreba prisutna još od ranog stadija ljudske povijesti. U početku su ljudi brojili, uspoređivali, mjerili … i zapisivali dobivene rezultate.</a:t>
            </a: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082" name="TekstniOkvir 11"/>
          <p:cNvSpPr txBox="1">
            <a:spLocks noChangeArrowheads="1"/>
          </p:cNvSpPr>
          <p:nvPr/>
        </p:nvSpPr>
        <p:spPr bwMode="auto">
          <a:xfrm>
            <a:off x="428625" y="3000375"/>
            <a:ext cx="5500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 Koristili su se </a:t>
            </a:r>
            <a:r>
              <a:rPr lang="hr-HR" sz="2000" b="1" dirty="0" smtClean="0">
                <a:solidFill>
                  <a:srgbClr val="FF7F00"/>
                </a:solidFill>
                <a:cs typeface="Arial" pitchFamily="34" charset="0"/>
              </a:rPr>
              <a:t>brojenjem </a:t>
            </a:r>
            <a:r>
              <a:rPr lang="hr-HR" sz="2000" b="1" dirty="0">
                <a:solidFill>
                  <a:srgbClr val="FF7F00"/>
                </a:solidFill>
                <a:cs typeface="Arial" pitchFamily="34" charset="0"/>
              </a:rPr>
              <a:t>na prste </a:t>
            </a:r>
            <a:r>
              <a:rPr lang="hr-HR" dirty="0"/>
              <a:t>– 10 prstiju </a:t>
            </a:r>
            <a:r>
              <a:rPr lang="hr-HR" dirty="0" smtClean="0"/>
              <a:t>uvjetovalo </a:t>
            </a:r>
            <a:r>
              <a:rPr lang="hr-HR" dirty="0"/>
              <a:t>je stvaranje </a:t>
            </a:r>
            <a:r>
              <a:rPr lang="hr-HR" b="1" dirty="0"/>
              <a:t>dekadskog</a:t>
            </a:r>
            <a:r>
              <a:rPr lang="hr-HR" dirty="0"/>
              <a:t> brojevnog sustava.</a:t>
            </a:r>
          </a:p>
          <a:p>
            <a:pPr>
              <a:buFont typeface="Wingdings" pitchFamily="2" charset="2"/>
              <a:buChar char="ü"/>
            </a:pPr>
            <a:endParaRPr lang="hr-HR" dirty="0"/>
          </a:p>
          <a:p>
            <a:pPr>
              <a:buFont typeface="Wingdings" pitchFamily="2" charset="2"/>
              <a:buChar char="ü"/>
            </a:pPr>
            <a:r>
              <a:rPr lang="hr-HR" dirty="0"/>
              <a:t> </a:t>
            </a:r>
            <a:r>
              <a:rPr lang="hr-HR" dirty="0" smtClean="0"/>
              <a:t>uporaba </a:t>
            </a:r>
            <a:r>
              <a:rPr lang="hr-HR" sz="2000" b="1" dirty="0">
                <a:solidFill>
                  <a:srgbClr val="FF7F00"/>
                </a:solidFill>
                <a:cs typeface="Arial" pitchFamily="34" charset="0"/>
              </a:rPr>
              <a:t>kamenčića</a:t>
            </a:r>
            <a:r>
              <a:rPr lang="hr-HR" dirty="0"/>
              <a:t> za </a:t>
            </a:r>
            <a:r>
              <a:rPr lang="hr-HR" dirty="0" smtClean="0"/>
              <a:t>brojenje </a:t>
            </a:r>
            <a:r>
              <a:rPr lang="hr-HR" dirty="0"/>
              <a:t>i računanje</a:t>
            </a:r>
          </a:p>
          <a:p>
            <a:pPr>
              <a:buFont typeface="Wingdings" pitchFamily="2" charset="2"/>
              <a:buChar char="ü"/>
            </a:pPr>
            <a:endParaRPr lang="hr-HR" dirty="0"/>
          </a:p>
          <a:p>
            <a:pPr>
              <a:buFont typeface="Wingdings" pitchFamily="2" charset="2"/>
              <a:buChar char="ü"/>
            </a:pPr>
            <a:r>
              <a:rPr lang="hr-HR" dirty="0"/>
              <a:t> </a:t>
            </a:r>
            <a:r>
              <a:rPr lang="hr-HR" sz="2000" b="1" dirty="0">
                <a:solidFill>
                  <a:srgbClr val="FF7F00"/>
                </a:solidFill>
                <a:cs typeface="Arial" pitchFamily="34" charset="0"/>
              </a:rPr>
              <a:t> </a:t>
            </a:r>
            <a:r>
              <a:rPr lang="hr-HR" sz="2000" b="1" dirty="0" smtClean="0">
                <a:solidFill>
                  <a:srgbClr val="FF7F00"/>
                </a:solidFill>
                <a:cs typeface="Arial" pitchFamily="34" charset="0"/>
              </a:rPr>
              <a:t>urezivanje </a:t>
            </a:r>
            <a:r>
              <a:rPr lang="hr-HR" sz="2000" b="1" dirty="0">
                <a:solidFill>
                  <a:srgbClr val="FF7F00"/>
                </a:solidFill>
                <a:cs typeface="Arial" pitchFamily="34" charset="0"/>
              </a:rPr>
              <a:t>zareza </a:t>
            </a:r>
            <a:r>
              <a:rPr lang="hr-HR" dirty="0"/>
              <a:t>na štap, drvo, </a:t>
            </a:r>
            <a:r>
              <a:rPr lang="hr-HR" dirty="0" smtClean="0"/>
              <a:t>kamen…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5715000"/>
            <a:ext cx="3076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2428875"/>
            <a:ext cx="828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4005263"/>
            <a:ext cx="2857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Ravni poveznik sa strelicom 16"/>
          <p:cNvCxnSpPr/>
          <p:nvPr/>
        </p:nvCxnSpPr>
        <p:spPr>
          <a:xfrm>
            <a:off x="5715000" y="3286125"/>
            <a:ext cx="64293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/>
          <p:nvPr/>
        </p:nvCxnSpPr>
        <p:spPr>
          <a:xfrm>
            <a:off x="5429250" y="4429125"/>
            <a:ext cx="64293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>
            <a:off x="3643313" y="5143500"/>
            <a:ext cx="642937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7411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Generacije elektronička računala  </a:t>
            </a:r>
            <a:endParaRPr lang="hr-HR" sz="2500" b="1" i="1" dirty="0" smtClean="0"/>
          </a:p>
        </p:txBody>
      </p:sp>
      <p:sp>
        <p:nvSpPr>
          <p:cNvPr id="17413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4929187" cy="5715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Računala II. generacije</a:t>
            </a:r>
            <a:r>
              <a:rPr lang="hr-HR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786438"/>
            <a:ext cx="12795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7418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49291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elektroničke </a:t>
            </a:r>
            <a:r>
              <a:rPr lang="hr-HR" sz="2000" dirty="0"/>
              <a:t>su cijevi zamijenjene poluvodičkim elementima – </a:t>
            </a:r>
            <a:r>
              <a:rPr lang="hr-HR" sz="2000" dirty="0" smtClean="0">
                <a:solidFill>
                  <a:srgbClr val="FF0000"/>
                </a:solidFill>
              </a:rPr>
              <a:t>tranzistorima</a:t>
            </a:r>
          </a:p>
          <a:p>
            <a:pPr>
              <a:buFont typeface="Arial" pitchFamily="34" charset="0"/>
              <a:buChar char="•"/>
            </a:pPr>
            <a:r>
              <a:rPr lang="hr-HR" sz="2000" u="sng" dirty="0" smtClean="0">
                <a:solidFill>
                  <a:srgbClr val="439D3D"/>
                </a:solidFill>
              </a:rPr>
              <a:t>poboljšanja</a:t>
            </a:r>
            <a:r>
              <a:rPr lang="hr-HR" sz="2000" dirty="0"/>
              <a:t>: </a:t>
            </a:r>
            <a:r>
              <a:rPr lang="hr-HR" sz="2000" dirty="0" smtClean="0"/>
              <a:t>smanjena dimenzija </a:t>
            </a:r>
            <a:r>
              <a:rPr lang="hr-HR" sz="2000" dirty="0"/>
              <a:t>računala, </a:t>
            </a:r>
            <a:r>
              <a:rPr lang="hr-HR" sz="2000" dirty="0" smtClean="0"/>
              <a:t>smanjena potrošnja </a:t>
            </a:r>
            <a:r>
              <a:rPr lang="hr-HR" sz="2000" dirty="0"/>
              <a:t>energije, manje </a:t>
            </a:r>
            <a:r>
              <a:rPr lang="hr-HR" sz="2000" dirty="0" smtClean="0"/>
              <a:t>se zagrijava </a:t>
            </a:r>
            <a:r>
              <a:rPr lang="hr-HR" sz="2000" dirty="0"/>
              <a:t>i </a:t>
            </a:r>
            <a:r>
              <a:rPr lang="hr-HR" sz="2000" dirty="0" smtClean="0"/>
              <a:t>pouzdaniji </a:t>
            </a:r>
            <a:r>
              <a:rPr lang="hr-HR" sz="2000" dirty="0"/>
              <a:t>u </a:t>
            </a:r>
            <a:r>
              <a:rPr lang="hr-HR" sz="2000" dirty="0" smtClean="0"/>
              <a:t>radu.</a:t>
            </a:r>
            <a:endParaRPr lang="hr-HR" sz="2000" dirty="0"/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286250"/>
            <a:ext cx="2381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72063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1500188"/>
            <a:ext cx="27320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kstniOkvir 13"/>
          <p:cNvSpPr txBox="1">
            <a:spLocks noChangeArrowheads="1"/>
          </p:cNvSpPr>
          <p:nvPr/>
        </p:nvSpPr>
        <p:spPr bwMode="auto">
          <a:xfrm>
            <a:off x="7286625" y="1500188"/>
            <a:ext cx="1357313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FF7F00"/>
                </a:solidFill>
                <a:cs typeface="Arial" pitchFamily="34" charset="0"/>
              </a:rPr>
              <a:t>UNIVAC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4339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Elektronička računala  4/4</a:t>
            </a:r>
            <a:endParaRPr lang="hr-HR" sz="2500" b="1" i="1" smtClean="0"/>
          </a:p>
        </p:txBody>
      </p:sp>
      <p:sp>
        <p:nvSpPr>
          <p:cNvPr id="14341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786812" cy="13573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UNIVAC </a:t>
            </a:r>
            <a:r>
              <a:rPr lang="en-US" sz="1800" i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(Universal Automatic Computer</a:t>
            </a:r>
            <a:r>
              <a:rPr lang="hr-HR" sz="1800" i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800" i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err="1" smtClean="0">
                <a:solidFill>
                  <a:srgbClr val="F4220C"/>
                </a:solidFill>
              </a:rPr>
              <a:t>1951</a:t>
            </a:r>
            <a:r>
              <a:rPr lang="en-GB" sz="2000" dirty="0" smtClean="0">
                <a:solidFill>
                  <a:srgbClr val="F4220C"/>
                </a:solidFill>
              </a:rPr>
              <a:t>.</a:t>
            </a:r>
            <a:r>
              <a:rPr lang="hr-HR" sz="2000" dirty="0" smtClean="0">
                <a:solidFill>
                  <a:srgbClr val="F4220C"/>
                </a:solidFill>
              </a:rPr>
              <a:t>)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razvio je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Remington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To je bilo prvo računalo za prodaju. Proizvedeno je ukupno </a:t>
            </a:r>
            <a:r>
              <a:rPr lang="hr-HR" sz="2000" dirty="0" smtClean="0">
                <a:solidFill>
                  <a:srgbClr val="439D3D"/>
                </a:solidFill>
                <a:latin typeface="Arial" pitchFamily="34" charset="0"/>
                <a:cs typeface="Arial" pitchFamily="34" charset="0"/>
              </a:rPr>
              <a:t>46 UNIVAC računala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cijena mu je bila veća od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milijun dolara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947988"/>
            <a:ext cx="6057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Tranzistor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Zahvaljujući posebnoj osobini koju ima specijalno obrađeni silicij(</a:t>
            </a:r>
            <a:r>
              <a:rPr lang="hr-HR" dirty="0" err="1" smtClean="0"/>
              <a:t>tzv</a:t>
            </a:r>
            <a:r>
              <a:rPr lang="hr-HR" dirty="0" smtClean="0"/>
              <a:t>. poluvodič) – tranzistor kao sklopka može biti uključen ili isključen – izvršava jednostavnu operaciju nad 1 bitom podataka</a:t>
            </a:r>
          </a:p>
          <a:p>
            <a:r>
              <a:rPr lang="hr-HR" dirty="0" smtClean="0"/>
              <a:t>Kombiniranjem većeg broja tranzistora u složenije elektroničke sklopove, moguće je izvršavati i složenije operacije</a:t>
            </a:r>
          </a:p>
          <a:p>
            <a:r>
              <a:rPr lang="hr-HR" sz="2000" dirty="0" smtClean="0"/>
              <a:t>Ostvarenjem više paralelnih sklopova za istu operaciju, moguće je odjednom izvršiti operaciju nad više bitova i tako znatno povećati brzinu izvršavanja složene operacije.</a:t>
            </a:r>
            <a:endParaRPr lang="hr-HR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Kada su znanstvenici uspjeli na malu površinu smjestiti i međusobno povezati više tranzistora, to je omogućilo nastanak </a:t>
            </a:r>
            <a:r>
              <a:rPr lang="hr-HR" dirty="0" smtClean="0">
                <a:solidFill>
                  <a:srgbClr val="FF0000"/>
                </a:solidFill>
              </a:rPr>
              <a:t>integriranih krugova </a:t>
            </a:r>
            <a:r>
              <a:rPr lang="hr-HR" dirty="0" smtClean="0"/>
              <a:t>(čipova).</a:t>
            </a:r>
          </a:p>
          <a:p>
            <a:r>
              <a:rPr lang="hr-HR" dirty="0" smtClean="0"/>
              <a:t>Daljnjim povećanjem integracije tranzistora razvijeni su </a:t>
            </a:r>
            <a:r>
              <a:rPr lang="hr-HR" dirty="0" smtClean="0">
                <a:solidFill>
                  <a:srgbClr val="FF0000"/>
                </a:solidFill>
              </a:rPr>
              <a:t>mikroprocesori</a:t>
            </a:r>
            <a:r>
              <a:rPr lang="hr-HR" dirty="0" smtClean="0"/>
              <a:t> (skraćeno </a:t>
            </a:r>
            <a:r>
              <a:rPr lang="hr-HR" dirty="0" smtClean="0">
                <a:solidFill>
                  <a:srgbClr val="FF0000"/>
                </a:solidFill>
              </a:rPr>
              <a:t>procesori</a:t>
            </a:r>
            <a:r>
              <a:rPr lang="hr-HR" dirty="0" smtClean="0"/>
              <a:t>).</a:t>
            </a:r>
          </a:p>
          <a:p>
            <a:r>
              <a:rPr lang="hr-HR" sz="2400" dirty="0" smtClean="0"/>
              <a:t>Zbog visokog stupnja integracije današnji mikroprocesori u sebi sadrže nekoliko stotina milijuna tranzistora i sposobni su izvršiti milijune operacija u sekundi.</a:t>
            </a:r>
            <a:endParaRPr lang="hr-H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8435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Generacije elektronička računala  3/5</a:t>
            </a:r>
            <a:endParaRPr lang="hr-HR" sz="2500" b="1" i="1" smtClean="0"/>
          </a:p>
        </p:txBody>
      </p:sp>
      <p:sp>
        <p:nvSpPr>
          <p:cNvPr id="18437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4643437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Računala III. generacije</a:t>
            </a:r>
            <a:r>
              <a:rPr lang="hr-HR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8442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39290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tranzistori </a:t>
            </a:r>
            <a:r>
              <a:rPr lang="hr-HR" sz="2000" dirty="0"/>
              <a:t>su zamijenjeni </a:t>
            </a:r>
            <a:r>
              <a:rPr lang="hr-HR" sz="2000" dirty="0">
                <a:solidFill>
                  <a:srgbClr val="FF0000"/>
                </a:solidFill>
              </a:rPr>
              <a:t>integriranim </a:t>
            </a:r>
            <a:r>
              <a:rPr lang="hr-HR" sz="2000" dirty="0" smtClean="0">
                <a:solidFill>
                  <a:srgbClr val="FF0000"/>
                </a:solidFill>
              </a:rPr>
              <a:t>sklopovima </a:t>
            </a:r>
            <a:r>
              <a:rPr lang="hr-HR" sz="2000" dirty="0" smtClean="0"/>
              <a:t>(kombiniranje većeg broja tranzistora u složenije elektroničke sklopove -  integrirani krug (</a:t>
            </a:r>
            <a:r>
              <a:rPr lang="hr-HR" sz="2000" dirty="0" smtClean="0">
                <a:solidFill>
                  <a:srgbClr val="FF0000"/>
                </a:solidFill>
              </a:rPr>
              <a:t>čip</a:t>
            </a:r>
            <a:r>
              <a:rPr lang="hr-HR" sz="2000" dirty="0" smtClean="0"/>
              <a:t>))</a:t>
            </a:r>
            <a:endParaRPr lang="hr-HR" sz="2000" dirty="0"/>
          </a:p>
          <a:p>
            <a:endParaRPr lang="hr-HR" sz="2000" dirty="0"/>
          </a:p>
          <a:p>
            <a:pPr>
              <a:buFont typeface="Arial" pitchFamily="34" charset="0"/>
              <a:buChar char="•"/>
            </a:pPr>
            <a:r>
              <a:rPr lang="hr-HR" sz="2000" u="sng" dirty="0" smtClean="0"/>
              <a:t> </a:t>
            </a:r>
            <a:r>
              <a:rPr lang="hr-HR" sz="2000" i="1" u="sng" dirty="0" smtClean="0">
                <a:solidFill>
                  <a:srgbClr val="439D3D"/>
                </a:solidFill>
              </a:rPr>
              <a:t>poboljšanja</a:t>
            </a:r>
            <a:r>
              <a:rPr lang="hr-HR" sz="2000" dirty="0"/>
              <a:t>: sve karakteristike </a:t>
            </a:r>
          </a:p>
          <a:p>
            <a:r>
              <a:rPr lang="hr-HR" sz="2000" dirty="0"/>
              <a:t>prethodne generacije znatno su poboljšane, a omogućeno je </a:t>
            </a:r>
            <a:r>
              <a:rPr lang="hr-HR" sz="2000" dirty="0" err="1"/>
              <a:t>višezadaćno</a:t>
            </a:r>
            <a:r>
              <a:rPr lang="hr-HR" sz="2000" dirty="0"/>
              <a:t> programiranje i uporaba operacijskoga </a:t>
            </a:r>
            <a:r>
              <a:rPr lang="hr-HR" sz="2000" dirty="0" smtClean="0"/>
              <a:t>sustava.</a:t>
            </a:r>
            <a:endParaRPr lang="hr-HR" sz="2000" dirty="0"/>
          </a:p>
        </p:txBody>
      </p:sp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2350" y="1214438"/>
            <a:ext cx="1771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1428750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250" y="2470150"/>
            <a:ext cx="50403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kstniOkvir 13"/>
          <p:cNvSpPr txBox="1">
            <a:spLocks noChangeArrowheads="1"/>
          </p:cNvSpPr>
          <p:nvPr/>
        </p:nvSpPr>
        <p:spPr bwMode="auto">
          <a:xfrm>
            <a:off x="7643813" y="2528888"/>
            <a:ext cx="1357312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FF7F00"/>
                </a:solidFill>
                <a:cs typeface="Arial" pitchFamily="34" charset="0"/>
              </a:rPr>
              <a:t>VAX 780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9459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Generacije elektronička računala  4/5</a:t>
            </a:r>
            <a:endParaRPr lang="hr-HR" sz="2500" b="1" i="1" smtClean="0"/>
          </a:p>
        </p:txBody>
      </p:sp>
      <p:sp>
        <p:nvSpPr>
          <p:cNvPr id="19461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4643437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Računala IV. generacije</a:t>
            </a:r>
            <a:r>
              <a:rPr lang="hr-HR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9466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42862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 smtClean="0">
                <a:solidFill>
                  <a:srgbClr val="FF0000"/>
                </a:solidFill>
              </a:rPr>
              <a:t>prvi </a:t>
            </a:r>
            <a:r>
              <a:rPr lang="hr-HR" sz="2000" dirty="0">
                <a:solidFill>
                  <a:srgbClr val="FF0000"/>
                </a:solidFill>
              </a:rPr>
              <a:t>mikroprocesor</a:t>
            </a:r>
            <a:r>
              <a:rPr lang="hr-HR" sz="2000" dirty="0"/>
              <a:t>, </a:t>
            </a:r>
            <a:r>
              <a:rPr lang="hr-HR" sz="2000" i="1" dirty="0"/>
              <a:t>Intel 4004</a:t>
            </a:r>
            <a:r>
              <a:rPr lang="hr-HR" sz="2000" dirty="0"/>
              <a:t>, označio je početak računala četvrte </a:t>
            </a:r>
            <a:r>
              <a:rPr lang="hr-HR" sz="2000" dirty="0" smtClean="0"/>
              <a:t>generacije</a:t>
            </a:r>
            <a:endParaRPr lang="hr-HR" sz="2000" dirty="0"/>
          </a:p>
          <a:p>
            <a:endParaRPr lang="hr-HR" sz="2000" dirty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jeftinija </a:t>
            </a:r>
            <a:r>
              <a:rPr lang="hr-HR" sz="2000" dirty="0"/>
              <a:t>proizvodnja računala malih dimenzija i velikih mogućnost  pri obradi </a:t>
            </a:r>
            <a:r>
              <a:rPr lang="hr-HR" sz="2000" dirty="0" smtClean="0"/>
              <a:t>podataka.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osobna računala – 1977.godine </a:t>
            </a:r>
            <a:r>
              <a:rPr lang="hr-HR" sz="2000" dirty="0" err="1" smtClean="0"/>
              <a:t>Apple</a:t>
            </a:r>
            <a:r>
              <a:rPr lang="hr-HR" sz="2000" dirty="0" smtClean="0"/>
              <a:t> Macintosh tvrtke </a:t>
            </a:r>
            <a:r>
              <a:rPr lang="hr-HR" sz="2000" dirty="0" err="1" smtClean="0"/>
              <a:t>Apple</a:t>
            </a:r>
            <a:r>
              <a:rPr lang="hr-HR" sz="2000" dirty="0" smtClean="0"/>
              <a:t>; 1981. osobno računalo tvrtke IBM</a:t>
            </a:r>
            <a:endParaRPr lang="hr-HR" sz="2000" dirty="0"/>
          </a:p>
          <a:p>
            <a:endParaRPr lang="hr-HR" sz="2000" dirty="0"/>
          </a:p>
          <a:p>
            <a:r>
              <a:rPr lang="hr-HR" sz="2000" dirty="0" smtClean="0"/>
              <a:t>Četvrta generacija </a:t>
            </a:r>
            <a:r>
              <a:rPr lang="hr-HR" sz="2000" dirty="0"/>
              <a:t>računala još uvijek traje.</a:t>
            </a:r>
          </a:p>
        </p:txBody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714750"/>
            <a:ext cx="2087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285875"/>
            <a:ext cx="25622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kstniOkvir 16"/>
          <p:cNvSpPr txBox="1">
            <a:spLocks noChangeArrowheads="1"/>
          </p:cNvSpPr>
          <p:nvPr/>
        </p:nvSpPr>
        <p:spPr bwMode="auto">
          <a:xfrm>
            <a:off x="7429500" y="1143000"/>
            <a:ext cx="1357313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b="1">
                <a:solidFill>
                  <a:srgbClr val="FF7F00"/>
                </a:solidFill>
                <a:cs typeface="Arial" pitchFamily="34" charset="0"/>
              </a:rPr>
              <a:t>Intel 4004</a:t>
            </a:r>
          </a:p>
        </p:txBody>
      </p:sp>
      <p:pic>
        <p:nvPicPr>
          <p:cNvPr id="14" name="Slika 13" descr="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221087"/>
            <a:ext cx="1800200" cy="120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48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Generacije elektronička računala  5/5</a:t>
            </a:r>
            <a:endParaRPr lang="hr-HR" sz="2500" b="1" i="1" smtClean="0"/>
          </a:p>
        </p:txBody>
      </p:sp>
      <p:sp>
        <p:nvSpPr>
          <p:cNvPr id="20485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4643437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Računala V. generacije</a:t>
            </a:r>
            <a:r>
              <a:rPr lang="hr-HR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0490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osnovni su elementi super </a:t>
            </a:r>
            <a:r>
              <a:rPr lang="hr-HR" sz="2000" dirty="0"/>
              <a:t>visoko integrirani krugovi – </a:t>
            </a:r>
            <a:r>
              <a:rPr lang="hr-HR" sz="2000" b="1" dirty="0"/>
              <a:t>čipovi</a:t>
            </a:r>
          </a:p>
          <a:p>
            <a:endParaRPr lang="hr-HR" sz="2000" dirty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razvijaju </a:t>
            </a:r>
            <a:r>
              <a:rPr lang="hr-HR" sz="2000" dirty="0"/>
              <a:t>ih razvijenije zemlje </a:t>
            </a:r>
            <a:r>
              <a:rPr lang="hr-HR" sz="2000" dirty="0" smtClean="0"/>
              <a:t>Zapada </a:t>
            </a:r>
            <a:r>
              <a:rPr lang="hr-HR" sz="2000" dirty="0"/>
              <a:t>i </a:t>
            </a:r>
            <a:r>
              <a:rPr lang="hr-HR" sz="2000" dirty="0" smtClean="0"/>
              <a:t>Japan</a:t>
            </a:r>
            <a:endParaRPr lang="hr-HR" sz="2000" dirty="0"/>
          </a:p>
          <a:p>
            <a:endParaRPr lang="hr-HR" sz="2000" dirty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računala </a:t>
            </a:r>
            <a:r>
              <a:rPr lang="hr-HR" sz="2000" dirty="0"/>
              <a:t>se povezuju u </a:t>
            </a:r>
            <a:r>
              <a:rPr lang="hr-HR" sz="2000" dirty="0" smtClean="0"/>
              <a:t>mreže, </a:t>
            </a:r>
            <a:r>
              <a:rPr lang="hr-HR" sz="2000" dirty="0"/>
              <a:t>što omogućuje da </a:t>
            </a:r>
            <a:r>
              <a:rPr lang="hr-HR" sz="2000" dirty="0" smtClean="0"/>
              <a:t>dva ili </a:t>
            </a:r>
            <a:r>
              <a:rPr lang="hr-HR" sz="2000" dirty="0"/>
              <a:t>više računala rade istovremeno na istom zadatku</a:t>
            </a:r>
          </a:p>
          <a:p>
            <a:endParaRPr lang="hr-HR" sz="2000" dirty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odlike </a:t>
            </a:r>
            <a:r>
              <a:rPr lang="hr-HR" sz="2000" dirty="0"/>
              <a:t>ove generacije su umjetna inteligencija, prepoznavanje </a:t>
            </a:r>
          </a:p>
          <a:p>
            <a:r>
              <a:rPr lang="hr-HR" sz="2000" dirty="0"/>
              <a:t>govora, dodira i druge slične rutine.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48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Generacije elektronička računala  5/5</a:t>
            </a:r>
            <a:endParaRPr lang="hr-HR" sz="2500" b="1" i="1" smtClean="0"/>
          </a:p>
        </p:txBody>
      </p:sp>
      <p:sp>
        <p:nvSpPr>
          <p:cNvPr id="20485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4643437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Računala VI. generacije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0490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osnovni su elementi super </a:t>
            </a:r>
            <a:r>
              <a:rPr lang="hr-HR" sz="2000" dirty="0"/>
              <a:t>visoko integrirani </a:t>
            </a:r>
            <a:r>
              <a:rPr lang="hr-HR" sz="2000" dirty="0" smtClean="0"/>
              <a:t>procesori </a:t>
            </a:r>
            <a:endParaRPr lang="hr-HR" sz="2000" b="1" dirty="0"/>
          </a:p>
          <a:p>
            <a:endParaRPr lang="hr-HR" sz="2000" dirty="0"/>
          </a:p>
          <a:p>
            <a:r>
              <a:rPr lang="hr-HR" sz="2000" dirty="0" smtClean="0"/>
              <a:t> </a:t>
            </a:r>
            <a:r>
              <a:rPr lang="vi-VN" sz="2000" dirty="0" smtClean="0"/>
              <a:t>Danas se još razvijaju i računala bazirana na neuronskim mrežama (šesta generacija).</a:t>
            </a:r>
          </a:p>
          <a:p>
            <a:r>
              <a:rPr lang="vi-VN" sz="2000" dirty="0" smtClean="0"/>
              <a:t>Neuronska mreža je struktura u kojoj se informacije obrađuju velikim brojem procesora (desecima tisuća) čime se postiže velika brzina obrade i paralelna obrada.</a:t>
            </a:r>
          </a:p>
          <a:p>
            <a:pPr>
              <a:buFont typeface="Arial" pitchFamily="34" charset="0"/>
              <a:buChar char="•"/>
            </a:pP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48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Vrste osobnih računala</a:t>
            </a:r>
            <a:endParaRPr lang="hr-HR" sz="2500" b="1" i="1" dirty="0" smtClean="0"/>
          </a:p>
        </p:txBody>
      </p:sp>
      <p:sp>
        <p:nvSpPr>
          <p:cNvPr id="20485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4643437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0490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1. </a:t>
            </a:r>
            <a:r>
              <a:rPr lang="hr-HR" sz="2000" dirty="0" smtClean="0">
                <a:solidFill>
                  <a:srgbClr val="0070C0"/>
                </a:solidFill>
              </a:rPr>
              <a:t>Podjela prema proizvođačkom standardu</a:t>
            </a:r>
            <a:r>
              <a:rPr lang="hr-HR" sz="2000" dirty="0" smtClean="0"/>
              <a:t>:</a:t>
            </a:r>
          </a:p>
          <a:p>
            <a:r>
              <a:rPr lang="hr-HR" sz="2000" dirty="0" smtClean="0"/>
              <a:t>	a) IBM standard</a:t>
            </a:r>
          </a:p>
          <a:p>
            <a:r>
              <a:rPr lang="hr-HR" sz="2000" dirty="0" smtClean="0"/>
              <a:t>	b) </a:t>
            </a:r>
            <a:r>
              <a:rPr lang="hr-HR" sz="2000" dirty="0" err="1" smtClean="0"/>
              <a:t>Apple</a:t>
            </a:r>
            <a:r>
              <a:rPr lang="hr-HR" sz="2000" dirty="0" smtClean="0"/>
              <a:t> standard </a:t>
            </a:r>
          </a:p>
          <a:p>
            <a:endParaRPr lang="hr-HR" sz="2000" dirty="0" smtClean="0"/>
          </a:p>
          <a:p>
            <a:r>
              <a:rPr lang="hr-HR" sz="2000" dirty="0" smtClean="0">
                <a:solidFill>
                  <a:srgbClr val="FF0000"/>
                </a:solidFill>
              </a:rPr>
              <a:t>Kompatibilnost računala </a:t>
            </a:r>
            <a:r>
              <a:rPr lang="hr-HR" sz="2000" dirty="0" smtClean="0"/>
              <a:t>– </a:t>
            </a:r>
            <a:r>
              <a:rPr lang="hr-HR" sz="2000" dirty="0" err="1" smtClean="0"/>
              <a:t>računala</a:t>
            </a:r>
            <a:r>
              <a:rPr lang="hr-HR" sz="2000" dirty="0" smtClean="0"/>
              <a:t> nisu međusobno uskladiva</a:t>
            </a:r>
          </a:p>
          <a:p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2. </a:t>
            </a:r>
            <a:r>
              <a:rPr lang="hr-HR" sz="2000" dirty="0" smtClean="0">
                <a:solidFill>
                  <a:srgbClr val="0070C0"/>
                </a:solidFill>
              </a:rPr>
              <a:t>Podjela po prenosivosti </a:t>
            </a:r>
            <a:r>
              <a:rPr lang="hr-HR" sz="2000" dirty="0" smtClean="0"/>
              <a:t>(stolna, prijenosna (nekoliko podvrsta), poslužiteljska (serveri))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3. </a:t>
            </a:r>
            <a:r>
              <a:rPr lang="hr-HR" sz="2000" dirty="0" smtClean="0">
                <a:solidFill>
                  <a:srgbClr val="0070C0"/>
                </a:solidFill>
              </a:rPr>
              <a:t>Podjela prema proizvođaču procesora :</a:t>
            </a:r>
            <a:r>
              <a:rPr lang="hr-HR" sz="2000" dirty="0" smtClean="0"/>
              <a:t>Intel i AMD</a:t>
            </a:r>
          </a:p>
          <a:p>
            <a:endParaRPr lang="hr-HR" sz="2000" dirty="0" smtClean="0"/>
          </a:p>
          <a:p>
            <a:pPr>
              <a:buFont typeface="Arial" pitchFamily="34" charset="0"/>
              <a:buChar char="•"/>
            </a:pPr>
            <a:endParaRPr lang="hr-HR" sz="2000" dirty="0"/>
          </a:p>
        </p:txBody>
      </p:sp>
      <p:pic>
        <p:nvPicPr>
          <p:cNvPr id="10" name="Slika 9" descr="int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013176"/>
            <a:ext cx="2962275" cy="1543050"/>
          </a:xfrm>
          <a:prstGeom prst="rect">
            <a:avLst/>
          </a:prstGeom>
        </p:spPr>
      </p:pic>
      <p:pic>
        <p:nvPicPr>
          <p:cNvPr id="12" name="Slika 11" descr="am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941168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Procesor (CPU)</a:t>
            </a:r>
            <a:endParaRPr lang="hr-HR" sz="2500" b="1" i="1" dirty="0" smtClean="0"/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7317432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- Elektronički sklop koji izvodi različite vrste operacija</a:t>
            </a: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a 22"/>
          <p:cNvGrpSpPr/>
          <p:nvPr/>
        </p:nvGrpSpPr>
        <p:grpSpPr>
          <a:xfrm>
            <a:off x="1619672" y="2204864"/>
            <a:ext cx="2592288" cy="4248472"/>
            <a:chOff x="1619672" y="2204864"/>
            <a:chExt cx="2592288" cy="4248472"/>
          </a:xfrm>
        </p:grpSpPr>
        <p:sp>
          <p:nvSpPr>
            <p:cNvPr id="14" name="Pravokutnik 13"/>
            <p:cNvSpPr/>
            <p:nvPr/>
          </p:nvSpPr>
          <p:spPr>
            <a:xfrm>
              <a:off x="1619672" y="2204864"/>
              <a:ext cx="2592288" cy="4248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6" name="Pravokutnik 15"/>
            <p:cNvSpPr/>
            <p:nvPr/>
          </p:nvSpPr>
          <p:spPr>
            <a:xfrm>
              <a:off x="1763688" y="3140968"/>
              <a:ext cx="2232248" cy="5760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Upravljačka jedinica</a:t>
              </a:r>
              <a:endParaRPr lang="hr-HR" dirty="0"/>
            </a:p>
          </p:txBody>
        </p:sp>
        <p:sp>
          <p:nvSpPr>
            <p:cNvPr id="17" name="Pravokutnik 16"/>
            <p:cNvSpPr/>
            <p:nvPr/>
          </p:nvSpPr>
          <p:spPr>
            <a:xfrm>
              <a:off x="1763688" y="4149080"/>
              <a:ext cx="2232248" cy="5760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Registri</a:t>
              </a:r>
              <a:endParaRPr lang="hr-HR" dirty="0"/>
            </a:p>
          </p:txBody>
        </p:sp>
        <p:sp>
          <p:nvSpPr>
            <p:cNvPr id="18" name="Pravokutnik 17"/>
            <p:cNvSpPr/>
            <p:nvPr/>
          </p:nvSpPr>
          <p:spPr>
            <a:xfrm>
              <a:off x="1763688" y="5157192"/>
              <a:ext cx="2232248" cy="5760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ALU (Aritmetičko –logička jedinica)</a:t>
              </a:r>
              <a:endParaRPr lang="hr-HR" dirty="0"/>
            </a:p>
          </p:txBody>
        </p:sp>
        <p:sp>
          <p:nvSpPr>
            <p:cNvPr id="19" name="TekstniOkvir 18"/>
            <p:cNvSpPr txBox="1"/>
            <p:nvPr/>
          </p:nvSpPr>
          <p:spPr>
            <a:xfrm>
              <a:off x="2411760" y="24208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CPU</a:t>
              </a:r>
              <a:endParaRPr lang="hr-HR" b="1" dirty="0"/>
            </a:p>
          </p:txBody>
        </p:sp>
      </p:grpSp>
      <p:sp>
        <p:nvSpPr>
          <p:cNvPr id="20" name="Pravokutnik 19"/>
          <p:cNvSpPr/>
          <p:nvPr/>
        </p:nvSpPr>
        <p:spPr>
          <a:xfrm>
            <a:off x="4644008" y="2636912"/>
            <a:ext cx="3600400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Upravlja, kontrolira i uređuje rad svih dijelova procesora.</a:t>
            </a:r>
            <a:endParaRPr lang="hr-HR" dirty="0"/>
          </a:p>
        </p:txBody>
      </p:sp>
      <p:sp>
        <p:nvSpPr>
          <p:cNvPr id="21" name="Pravokutnik 20"/>
          <p:cNvSpPr/>
          <p:nvPr/>
        </p:nvSpPr>
        <p:spPr>
          <a:xfrm>
            <a:off x="4644008" y="3933056"/>
            <a:ext cx="3600400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Brze memorijske ćelije, koje ALU upotrebljava za izvođenje operacija.</a:t>
            </a:r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4427984" y="5301208"/>
            <a:ext cx="3960440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Izvodi osnovne operacije</a:t>
            </a:r>
          </a:p>
          <a:p>
            <a:pPr algn="ctr">
              <a:buFont typeface="Arial" pitchFamily="34" charset="0"/>
              <a:buChar char="•"/>
            </a:pPr>
            <a:r>
              <a:rPr lang="hr-HR" dirty="0" smtClean="0"/>
              <a:t> aritmetičke +,-,*,/</a:t>
            </a:r>
          </a:p>
          <a:p>
            <a:pPr algn="ctr">
              <a:buFont typeface="Arial" pitchFamily="34" charset="0"/>
              <a:buChar char="•"/>
            </a:pPr>
            <a:r>
              <a:rPr lang="hr-HR" dirty="0" smtClean="0"/>
              <a:t>logičke AND, OR, NOT</a:t>
            </a:r>
          </a:p>
          <a:p>
            <a:pPr algn="ctr">
              <a:buFont typeface="Arial" pitchFamily="34" charset="0"/>
              <a:buChar char="•"/>
            </a:pPr>
            <a:r>
              <a:rPr lang="hr-HR" dirty="0" smtClean="0"/>
              <a:t>uspoređivanja &gt;,&lt;,=</a:t>
            </a:r>
          </a:p>
          <a:p>
            <a:pPr algn="ctr">
              <a:buFont typeface="Arial" pitchFamily="34" charset="0"/>
              <a:buChar char="•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4099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Uvod</a:t>
            </a:r>
            <a:endParaRPr lang="hr-HR" sz="2500" b="1" i="1" dirty="0" smtClean="0"/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1571625" y="1390650"/>
            <a:ext cx="6286500" cy="4181475"/>
          </a:xfrm>
        </p:spPr>
        <p:txBody>
          <a:bodyPr/>
          <a:lstStyle/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Računanje 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kao potreba prisutna od ranog stadija ljudske povijesti. U početku su ljudi brojili, uspoređivali, mjerili… i zapisivali dobivene rezultate.</a:t>
            </a: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Etape računalnih pomagala:  </a:t>
            </a:r>
          </a:p>
          <a:p>
            <a:pPr marL="457200" indent="-457200" algn="l" eaLnBrk="1" hangingPunct="1">
              <a:buAutoNum type="arabicPeriod"/>
            </a:pP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ručna obrada podataka - najstarija računalna </a:t>
            </a:r>
          </a:p>
          <a:p>
            <a:pPr marL="457200" indent="-457200" algn="l" eaLnBrk="1" hangingPunct="1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pomagala </a:t>
            </a:r>
          </a:p>
          <a:p>
            <a:pPr algn="l" eaLnBrk="1" hangingPunct="1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hr-HR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mehanička računala</a:t>
            </a:r>
          </a:p>
          <a:p>
            <a:pPr algn="l" eaLnBrk="1" hangingPunct="1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 </a:t>
            </a:r>
            <a:r>
              <a:rPr lang="hr-HR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elektromehanička računala  </a:t>
            </a:r>
          </a:p>
          <a:p>
            <a:pPr algn="l" eaLnBrk="1" hangingPunct="1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 </a:t>
            </a:r>
            <a:r>
              <a:rPr lang="hr-H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elektronička računala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251520" y="4941168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Pregledaj i prouči:</a:t>
            </a:r>
          </a:p>
          <a:p>
            <a:r>
              <a:rPr lang="hr-HR" dirty="0" smtClean="0">
                <a:solidFill>
                  <a:srgbClr val="439D3D"/>
                </a:solidFill>
                <a:hlinkClick r:id="rId4"/>
              </a:rPr>
              <a:t>http://</a:t>
            </a:r>
            <a:r>
              <a:rPr lang="hr-HR" dirty="0" smtClean="0">
                <a:solidFill>
                  <a:srgbClr val="439D3D"/>
                </a:solidFill>
                <a:hlinkClick r:id="rId4"/>
              </a:rPr>
              <a:t>os-</a:t>
            </a:r>
            <a:r>
              <a:rPr lang="hr-HR" dirty="0" err="1" smtClean="0">
                <a:solidFill>
                  <a:srgbClr val="439D3D"/>
                </a:solidFill>
                <a:hlinkClick r:id="rId4"/>
              </a:rPr>
              <a:t>ekumicica</a:t>
            </a:r>
            <a:r>
              <a:rPr lang="hr-HR" dirty="0" smtClean="0">
                <a:solidFill>
                  <a:srgbClr val="439D3D"/>
                </a:solidFill>
                <a:hlinkClick r:id="rId4"/>
              </a:rPr>
              <a:t>-velikagorica.skole.hr/</a:t>
            </a:r>
            <a:r>
              <a:rPr lang="hr-HR" dirty="0" err="1" smtClean="0">
                <a:solidFill>
                  <a:srgbClr val="439D3D"/>
                </a:solidFill>
                <a:hlinkClick r:id="rId4"/>
              </a:rPr>
              <a:t>upload</a:t>
            </a:r>
            <a:r>
              <a:rPr lang="hr-HR" dirty="0" smtClean="0">
                <a:solidFill>
                  <a:srgbClr val="439D3D"/>
                </a:solidFill>
                <a:hlinkClick r:id="rId4"/>
              </a:rPr>
              <a:t>/os-</a:t>
            </a:r>
            <a:r>
              <a:rPr lang="hr-HR" dirty="0" err="1" smtClean="0">
                <a:solidFill>
                  <a:srgbClr val="439D3D"/>
                </a:solidFill>
                <a:hlinkClick r:id="rId4"/>
              </a:rPr>
              <a:t>ekumicica</a:t>
            </a:r>
            <a:r>
              <a:rPr lang="hr-HR" dirty="0" smtClean="0">
                <a:solidFill>
                  <a:srgbClr val="439D3D"/>
                </a:solidFill>
                <a:hlinkClick r:id="rId4"/>
              </a:rPr>
              <a:t>-</a:t>
            </a:r>
            <a:r>
              <a:rPr lang="hr-HR" dirty="0" err="1" smtClean="0">
                <a:solidFill>
                  <a:srgbClr val="439D3D"/>
                </a:solidFill>
                <a:hlinkClick r:id="rId4"/>
              </a:rPr>
              <a:t>velikagorica</a:t>
            </a:r>
            <a:r>
              <a:rPr lang="hr-HR" dirty="0" smtClean="0">
                <a:solidFill>
                  <a:srgbClr val="439D3D"/>
                </a:solidFill>
                <a:hlinkClick r:id="rId4"/>
              </a:rPr>
              <a:t>/</a:t>
            </a:r>
            <a:r>
              <a:rPr lang="hr-HR" dirty="0" err="1" smtClean="0">
                <a:solidFill>
                  <a:srgbClr val="439D3D"/>
                </a:solidFill>
                <a:hlinkClick r:id="rId4"/>
              </a:rPr>
              <a:t>newsattach</a:t>
            </a:r>
            <a:r>
              <a:rPr lang="hr-HR" dirty="0" smtClean="0">
                <a:solidFill>
                  <a:srgbClr val="439D3D"/>
                </a:solidFill>
                <a:hlinkClick r:id="rId4"/>
              </a:rPr>
              <a:t>/302/</a:t>
            </a:r>
            <a:r>
              <a:rPr lang="hr-HR" dirty="0" err="1" smtClean="0">
                <a:solidFill>
                  <a:srgbClr val="439D3D"/>
                </a:solidFill>
                <a:hlinkClick r:id="rId4"/>
              </a:rPr>
              <a:t>udzbenik</a:t>
            </a:r>
            <a:r>
              <a:rPr lang="hr-HR" dirty="0" smtClean="0">
                <a:solidFill>
                  <a:srgbClr val="439D3D"/>
                </a:solidFill>
                <a:hlinkClick r:id="rId4"/>
              </a:rPr>
              <a:t>-povijest_</a:t>
            </a:r>
            <a:r>
              <a:rPr lang="hr-HR" dirty="0" err="1" smtClean="0">
                <a:solidFill>
                  <a:srgbClr val="439D3D"/>
                </a:solidFill>
                <a:hlinkClick r:id="rId4"/>
              </a:rPr>
              <a:t>racunala.pdf</a:t>
            </a:r>
            <a:endParaRPr lang="hr-HR" dirty="0" smtClean="0">
              <a:solidFill>
                <a:srgbClr val="439D3D"/>
              </a:solidFill>
            </a:endParaRPr>
          </a:p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http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://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www.zbrdazdola.com/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infobible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/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infobible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/razvoj_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racunala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_kroz_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povijest.htm</a:t>
            </a: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r-HR" dirty="0" smtClean="0">
                <a:hlinkClick r:id="rId6"/>
              </a:rPr>
              <a:t>http</a:t>
            </a:r>
            <a:r>
              <a:rPr lang="hr-HR" dirty="0" smtClean="0">
                <a:hlinkClick r:id="rId6"/>
              </a:rPr>
              <a:t>://web.studenti.math.pmf.unizg.hr/~</a:t>
            </a:r>
            <a:r>
              <a:rPr lang="hr-HR" dirty="0" err="1" smtClean="0">
                <a:hlinkClick r:id="rId6"/>
              </a:rPr>
              <a:t>bozana</a:t>
            </a:r>
            <a:r>
              <a:rPr lang="hr-HR" dirty="0" smtClean="0">
                <a:hlinkClick r:id="rId6"/>
              </a:rPr>
              <a:t>/</a:t>
            </a:r>
            <a:r>
              <a:rPr lang="hr-HR" dirty="0" err="1" smtClean="0">
                <a:hlinkClick r:id="rId6"/>
              </a:rPr>
              <a:t>povijest.html</a:t>
            </a:r>
            <a:endParaRPr lang="hr-HR" dirty="0" smtClean="0"/>
          </a:p>
          <a:p>
            <a:r>
              <a:rPr lang="hr-HR" dirty="0" smtClean="0">
                <a:hlinkClick r:id="rId7"/>
              </a:rPr>
              <a:t>http://web.studenti.math.pmf.unizg.hr/~</a:t>
            </a:r>
            <a:r>
              <a:rPr lang="hr-HR" dirty="0" err="1" smtClean="0">
                <a:hlinkClick r:id="rId7"/>
              </a:rPr>
              <a:t>bozana</a:t>
            </a:r>
            <a:r>
              <a:rPr lang="hr-HR" dirty="0" smtClean="0">
                <a:hlinkClick r:id="rId7"/>
              </a:rPr>
              <a:t>/</a:t>
            </a:r>
            <a:r>
              <a:rPr lang="hr-HR" dirty="0" err="1" smtClean="0">
                <a:hlinkClick r:id="rId7"/>
              </a:rPr>
              <a:t>generacije.html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Von Neumannova arhitektura (VNA)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1400" b="1" dirty="0" smtClean="0"/>
              <a:t>Von Neumannova arhitektura (VNA)</a:t>
            </a:r>
            <a:r>
              <a:rPr lang="vi-VN" sz="1400" dirty="0" smtClean="0"/>
              <a:t> dobila je naziv po matematičaru </a:t>
            </a:r>
            <a:r>
              <a:rPr lang="vi-VN" sz="1400" dirty="0" smtClean="0">
                <a:hlinkClick r:id="rId2" tooltip="John von Neumann"/>
              </a:rPr>
              <a:t>John von Neumannu</a:t>
            </a:r>
            <a:r>
              <a:rPr lang="vi-VN" sz="1400" dirty="0" smtClean="0"/>
              <a:t> koji je bio konzultant prilikom izgradnje računala prve generacije </a:t>
            </a:r>
            <a:r>
              <a:rPr lang="vi-VN" sz="1400" dirty="0" smtClean="0">
                <a:hlinkClick r:id="rId3" tooltip="ENIAC"/>
              </a:rPr>
              <a:t>ENIAC</a:t>
            </a:r>
            <a:r>
              <a:rPr lang="vi-VN" sz="1400" dirty="0" smtClean="0"/>
              <a:t>. Von Neumann je dokumentirao organizaciju ENIAC-a i zbog tog se razloga sva računala koja imaju sličnu organizaciju ili arhitekturu nazivaju računala sa von Neumannovom arhitekturom. Odlike von Neumanove arhitekture su definirane s tri svojstva:</a:t>
            </a:r>
          </a:p>
          <a:p>
            <a:r>
              <a:rPr lang="vi-VN" sz="1400" dirty="0" smtClean="0"/>
              <a:t>programi i podaci koriste jedinstvenu glavnu memoriju</a:t>
            </a:r>
          </a:p>
          <a:p>
            <a:r>
              <a:rPr lang="vi-VN" sz="1400" dirty="0" smtClean="0"/>
              <a:t>glavnoj se memoriji pristupa kao jednodimenzionalnom nizu (tj. sekvencijalno)</a:t>
            </a:r>
          </a:p>
          <a:p>
            <a:r>
              <a:rPr lang="vi-VN" sz="1400" dirty="0" smtClean="0"/>
              <a:t>značenje (semantika) ili način primjene podataka nije spremljeno s podacima</a:t>
            </a:r>
            <a:r>
              <a:rPr lang="hr-HR" sz="1400" dirty="0" smtClean="0"/>
              <a:t>.</a:t>
            </a:r>
          </a:p>
          <a:p>
            <a:endParaRPr lang="vi-VN" sz="1400" dirty="0" smtClean="0"/>
          </a:p>
          <a:p>
            <a:r>
              <a:rPr lang="vi-VN" sz="1400" dirty="0" smtClean="0"/>
              <a:t>VNA računala imaju sljedeće gradivne elemente koji su prisutni i u ostalim arhitekturama:</a:t>
            </a:r>
          </a:p>
          <a:p>
            <a:r>
              <a:rPr lang="vi-VN" sz="1400" dirty="0" smtClean="0">
                <a:hlinkClick r:id="rId4" tooltip="Aritmetičko-logička jedinica (stranica ne postoji)"/>
              </a:rPr>
              <a:t>Aritmetičko-logička jedinica</a:t>
            </a:r>
            <a:r>
              <a:rPr lang="vi-VN" sz="1400" dirty="0" smtClean="0"/>
              <a:t> (ALU) - obavlja aritmetičko-logičke operacije</a:t>
            </a:r>
          </a:p>
          <a:p>
            <a:r>
              <a:rPr lang="vi-VN" sz="1400" dirty="0" smtClean="0">
                <a:hlinkClick r:id="rId5" tooltip="Upravljačka jedinica"/>
              </a:rPr>
              <a:t>Upravljačka jedinica</a:t>
            </a:r>
            <a:r>
              <a:rPr lang="vi-VN" sz="1400" dirty="0" smtClean="0"/>
              <a:t> - pretvara naredbe u signale unutar računala</a:t>
            </a:r>
          </a:p>
          <a:p>
            <a:r>
              <a:rPr lang="vi-VN" sz="1400" dirty="0" smtClean="0"/>
              <a:t>Glavna </a:t>
            </a:r>
            <a:r>
              <a:rPr lang="vi-VN" sz="1400" dirty="0" smtClean="0">
                <a:hlinkClick r:id="rId6" tooltip="Računalna memorija"/>
              </a:rPr>
              <a:t>memorija</a:t>
            </a:r>
            <a:r>
              <a:rPr lang="vi-VN" sz="1400" dirty="0" smtClean="0"/>
              <a:t> - za spremanje podataka i izvršnog koda</a:t>
            </a:r>
          </a:p>
          <a:p>
            <a:r>
              <a:rPr lang="vi-VN" sz="1400" dirty="0" smtClean="0">
                <a:hlinkClick r:id="rId7" tooltip="Ulazno/izlazne jedinice"/>
              </a:rPr>
              <a:t>Ulazno/izlazne jedinice</a:t>
            </a:r>
            <a:r>
              <a:rPr lang="vi-VN" sz="1400" dirty="0" smtClean="0"/>
              <a:t> - pružaju sučelje između korisnika ili ostalih dijelovima računala, npr. sekundarnim memorijama(</a:t>
            </a:r>
            <a:r>
              <a:rPr lang="vi-VN" sz="1400" dirty="0" smtClean="0">
                <a:hlinkClick r:id="rId8" tooltip="Tvrdi disk"/>
              </a:rPr>
              <a:t>tvrdi disk</a:t>
            </a:r>
            <a:r>
              <a:rPr lang="vi-VN" sz="1400" dirty="0" smtClean="0"/>
              <a:t>, </a:t>
            </a:r>
            <a:r>
              <a:rPr lang="vi-VN" sz="1400" dirty="0" smtClean="0">
                <a:hlinkClick r:id="rId9" tooltip="Disketa"/>
              </a:rPr>
              <a:t>disketa</a:t>
            </a:r>
            <a:r>
              <a:rPr lang="hr-HR" sz="1400" dirty="0" smtClean="0"/>
              <a:t>, …)</a:t>
            </a:r>
            <a:endParaRPr lang="vi-VN" sz="1400" dirty="0" smtClean="0"/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RISC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600" b="1" dirty="0" smtClean="0"/>
              <a:t>RISC</a:t>
            </a:r>
            <a:r>
              <a:rPr lang="hr-HR" sz="1600" dirty="0" smtClean="0"/>
              <a:t> je kratica za </a:t>
            </a:r>
            <a:r>
              <a:rPr lang="hr-HR" sz="1600" i="1" dirty="0" err="1" smtClean="0"/>
              <a:t>Reduced</a:t>
            </a:r>
            <a:r>
              <a:rPr lang="hr-HR" sz="1600" i="1" dirty="0" smtClean="0"/>
              <a:t> </a:t>
            </a:r>
            <a:r>
              <a:rPr lang="hr-HR" sz="1600" i="1" dirty="0" err="1" smtClean="0"/>
              <a:t>Instruction</a:t>
            </a:r>
            <a:r>
              <a:rPr lang="hr-HR" sz="1600" i="1" dirty="0" smtClean="0"/>
              <a:t> Set </a:t>
            </a:r>
            <a:r>
              <a:rPr lang="hr-HR" sz="1600" i="1" dirty="0" err="1" smtClean="0"/>
              <a:t>Computer</a:t>
            </a:r>
            <a:r>
              <a:rPr lang="hr-HR" sz="1600" dirty="0" smtClean="0"/>
              <a:t> ili tip središnje jedinice (</a:t>
            </a:r>
            <a:r>
              <a:rPr lang="hr-HR" sz="1600" dirty="0" smtClean="0">
                <a:hlinkClick r:id="rId2" tooltip="Procesor"/>
              </a:rPr>
              <a:t>procesora</a:t>
            </a:r>
            <a:r>
              <a:rPr lang="hr-HR" sz="1600" dirty="0" smtClean="0"/>
              <a:t>) sa smanjenim skupom </a:t>
            </a:r>
            <a:r>
              <a:rPr lang="hr-HR" sz="1600" dirty="0" smtClean="0">
                <a:hlinkClick r:id="rId3" tooltip="Naredba (programiranje)"/>
              </a:rPr>
              <a:t>naredaba</a:t>
            </a:r>
            <a:r>
              <a:rPr lang="hr-HR" sz="1600" dirty="0" smtClean="0"/>
              <a:t>. </a:t>
            </a:r>
            <a:r>
              <a:rPr lang="hr-HR" sz="1600" dirty="0" smtClean="0">
                <a:hlinkClick r:id="rId4" tooltip="Filozofija"/>
              </a:rPr>
              <a:t>Filozofija</a:t>
            </a:r>
            <a:r>
              <a:rPr lang="hr-HR" sz="1600" dirty="0" smtClean="0"/>
              <a:t> RISC-a svodi se na:</a:t>
            </a:r>
          </a:p>
          <a:p>
            <a:r>
              <a:rPr lang="hr-HR" sz="1600" dirty="0" smtClean="0"/>
              <a:t>stvaranje </a:t>
            </a:r>
            <a:r>
              <a:rPr lang="hr-HR" sz="1600" dirty="0" smtClean="0">
                <a:hlinkClick r:id="rId2" tooltip="Procesor"/>
              </a:rPr>
              <a:t>procesora</a:t>
            </a:r>
            <a:r>
              <a:rPr lang="hr-HR" sz="1600" dirty="0" smtClean="0"/>
              <a:t> s manjim opsegom naredaba</a:t>
            </a:r>
          </a:p>
          <a:p>
            <a:r>
              <a:rPr lang="hr-HR" sz="1600" dirty="0" smtClean="0"/>
              <a:t>povećanjem broja registara dostupnim </a:t>
            </a:r>
            <a:r>
              <a:rPr lang="hr-HR" sz="1600" dirty="0" smtClean="0">
                <a:hlinkClick r:id="rId5" tooltip="CPU"/>
              </a:rPr>
              <a:t>CPU</a:t>
            </a:r>
            <a:endParaRPr lang="hr-HR" sz="1600" dirty="0" smtClean="0"/>
          </a:p>
          <a:p>
            <a:r>
              <a:rPr lang="hr-HR" sz="1600" dirty="0" smtClean="0"/>
              <a:t>stavljanjem </a:t>
            </a:r>
            <a:r>
              <a:rPr lang="hr-HR" sz="1600" dirty="0" err="1" smtClean="0">
                <a:hlinkClick r:id="rId6" tooltip="Cache"/>
              </a:rPr>
              <a:t>cache</a:t>
            </a:r>
            <a:r>
              <a:rPr lang="hr-HR" sz="1600" dirty="0" smtClean="0"/>
              <a:t> memorija na CPU</a:t>
            </a:r>
          </a:p>
          <a:p>
            <a:r>
              <a:rPr lang="hr-HR" sz="1600" dirty="0" smtClean="0"/>
              <a:t>korištenje </a:t>
            </a:r>
            <a:r>
              <a:rPr lang="hr-HR" sz="1600" dirty="0" err="1" smtClean="0"/>
              <a:t>tzv</a:t>
            </a:r>
            <a:r>
              <a:rPr lang="hr-HR" sz="1600" dirty="0" smtClean="0"/>
              <a:t>. </a:t>
            </a:r>
            <a:r>
              <a:rPr lang="hr-HR" sz="1600" i="1" dirty="0" err="1" smtClean="0">
                <a:hlinkClick r:id="rId7" tooltip="Pipelining (stranica ne postoji)"/>
              </a:rPr>
              <a:t>pipelining</a:t>
            </a:r>
            <a:r>
              <a:rPr lang="hr-HR" sz="1600" dirty="0" smtClean="0"/>
              <a:t>-a koji omogućuje izvršavanje više naredaba unutar jednog otkucaja unutarnjeg sata CPU-a</a:t>
            </a:r>
          </a:p>
          <a:p>
            <a:r>
              <a:rPr lang="hr-HR" sz="1600" dirty="0" smtClean="0"/>
              <a:t>Napomena: Većina novih procesora je bazirani na arhitekturi RISC u samoj svojoj jezgri, no takvi procesori prevode instrukcijski set CISC u RISC da bi se postigla veća brzina izvršavanja. Prvi takvi procesori datiraju iz doba Pentiuma 1.</a:t>
            </a:r>
            <a:endParaRPr lang="hr-HR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CISC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1200" b="1" dirty="0" smtClean="0"/>
              <a:t>CISC</a:t>
            </a:r>
            <a:r>
              <a:rPr lang="vi-VN" sz="1200" dirty="0" smtClean="0"/>
              <a:t> je </a:t>
            </a:r>
            <a:r>
              <a:rPr lang="vi-VN" sz="1200" dirty="0" smtClean="0">
                <a:hlinkClick r:id="rId2" tooltip="Engleski jezik"/>
              </a:rPr>
              <a:t>engleska</a:t>
            </a:r>
            <a:r>
              <a:rPr lang="vi-VN" sz="1200" dirty="0" smtClean="0"/>
              <a:t> kratica za Complex Instruction Set Computer i ona označava </a:t>
            </a:r>
            <a:r>
              <a:rPr lang="vi-VN" sz="1200" dirty="0" smtClean="0">
                <a:hlinkClick r:id="rId3" tooltip="Računalo"/>
              </a:rPr>
              <a:t>računarsku</a:t>
            </a:r>
            <a:r>
              <a:rPr lang="vi-VN" sz="1200" dirty="0" smtClean="0"/>
              <a:t> arhitekturu čija je filozofija gradnje ta da uvrsti što je moguće više naredbi na mikro razini - to jest na razini </a:t>
            </a:r>
            <a:r>
              <a:rPr lang="vi-VN" sz="1200" u="sng" dirty="0" smtClean="0">
                <a:hlinkClick r:id="rId4"/>
              </a:rPr>
              <a:t>centralne jedinice (CPU)</a:t>
            </a:r>
            <a:r>
              <a:rPr lang="vi-VN" sz="1200" dirty="0" smtClean="0"/>
              <a:t>.</a:t>
            </a:r>
          </a:p>
          <a:p>
            <a:r>
              <a:rPr lang="vi-VN" sz="1200" b="1" dirty="0" smtClean="0"/>
              <a:t>CISC</a:t>
            </a:r>
            <a:r>
              <a:rPr lang="vi-VN" sz="1200" dirty="0" smtClean="0"/>
              <a:t> arhitektura ima nekoliko </a:t>
            </a:r>
            <a:r>
              <a:rPr lang="vi-VN" sz="1200" b="1" dirty="0" smtClean="0"/>
              <a:t>prednosti:</a:t>
            </a:r>
          </a:p>
          <a:p>
            <a:r>
              <a:rPr lang="vi-VN" sz="1200" dirty="0" smtClean="0"/>
              <a:t>naredbe su izvedene na razini </a:t>
            </a:r>
            <a:r>
              <a:rPr lang="vi-VN" sz="1200" i="1" dirty="0" smtClean="0"/>
              <a:t>elektronike</a:t>
            </a:r>
            <a:r>
              <a:rPr lang="vi-VN" sz="1200" dirty="0" smtClean="0"/>
              <a:t> u centralnoj jedinici ili u mikro programu</a:t>
            </a:r>
          </a:p>
          <a:p>
            <a:r>
              <a:rPr lang="vi-VN" sz="1200" dirty="0" smtClean="0"/>
              <a:t>izvršavanje naredbi je brzo</a:t>
            </a:r>
          </a:p>
          <a:p>
            <a:pPr>
              <a:buNone/>
            </a:pPr>
            <a:r>
              <a:rPr lang="vi-VN" sz="1200" dirty="0" smtClean="0"/>
              <a:t>Nedostaci </a:t>
            </a:r>
            <a:r>
              <a:rPr lang="vi-VN" sz="1200" dirty="0" smtClean="0"/>
              <a:t>CISC arhitekture su:</a:t>
            </a:r>
          </a:p>
          <a:p>
            <a:r>
              <a:rPr lang="vi-VN" sz="1200" dirty="0" smtClean="0"/>
              <a:t>zbog izvođenja naredbi na mikro razini CPU postaje složeniji i skuplji za proizvodnju</a:t>
            </a:r>
          </a:p>
          <a:p>
            <a:r>
              <a:rPr lang="vi-VN" sz="1200" dirty="0" smtClean="0"/>
              <a:t>zbog složenosti elektronskih krugova moguće su veće greške tokom izrade, a kada su greške izvedene, u stvari ih je skoro nemoguće ispraviti</a:t>
            </a:r>
          </a:p>
          <a:p>
            <a:r>
              <a:rPr lang="vi-VN" sz="1200" dirty="0" smtClean="0"/>
              <a:t>teže je proizvesti nove generacije mikroprocesora</a:t>
            </a:r>
          </a:p>
          <a:p>
            <a:r>
              <a:rPr lang="vi-VN" sz="1200" dirty="0" smtClean="0"/>
              <a:t>neke ugrađene naredbe su možda neefikasne zbog dostupnosti novih algoritama ili zbog nemarnosti dizajnera</a:t>
            </a:r>
          </a:p>
          <a:p>
            <a:r>
              <a:rPr lang="vi-VN" sz="1200" dirty="0" smtClean="0"/>
              <a:t>mali broj naredbi od cijelog dostupnog skupa naredbi se koristi (</a:t>
            </a:r>
            <a:r>
              <a:rPr lang="vi-VN" sz="1200" dirty="0" smtClean="0">
                <a:hlinkClick r:id="rId5" tooltip="80/20 pravilo"/>
              </a:rPr>
              <a:t>80/20 pravilo</a:t>
            </a:r>
            <a:r>
              <a:rPr lang="vi-VN" sz="1200" dirty="0" smtClean="0"/>
              <a:t>)</a:t>
            </a:r>
          </a:p>
          <a:p>
            <a:r>
              <a:rPr lang="vi-VN" sz="1200" dirty="0" smtClean="0"/>
              <a:t>Napomena: Svi noviji procesori koriste RISC jezgru, a oni na kojima se izvodi CISC kod, prevode isti u RISC i postižu veće performanse.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sz="1200" b="1" dirty="0" smtClean="0"/>
              <a:t>Prvi primjeri takvih procesora su:</a:t>
            </a:r>
          </a:p>
          <a:p>
            <a:r>
              <a:rPr lang="vi-VN" sz="1200" dirty="0" smtClean="0"/>
              <a:t>Intel Pentium PRO</a:t>
            </a:r>
          </a:p>
          <a:p>
            <a:r>
              <a:rPr lang="vi-VN" sz="1200" dirty="0" smtClean="0"/>
              <a:t>NextGen Nx586</a:t>
            </a:r>
          </a:p>
          <a:p>
            <a:r>
              <a:rPr lang="vi-VN" sz="1200" dirty="0" smtClean="0"/>
              <a:t>AMD k5</a:t>
            </a:r>
          </a:p>
          <a:p>
            <a:r>
              <a:rPr lang="vi-VN" sz="1200" dirty="0" smtClean="0"/>
              <a:t>AMD k6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7392863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Načela rada računala po </a:t>
            </a:r>
            <a:r>
              <a:rPr lang="hr-HR" sz="2500" i="1" dirty="0" err="1" smtClean="0"/>
              <a:t>von</a:t>
            </a:r>
            <a:r>
              <a:rPr lang="hr-HR" sz="2500" i="1" dirty="0" smtClean="0"/>
              <a:t> </a:t>
            </a:r>
            <a:r>
              <a:rPr lang="hr-HR" sz="2500" i="1" dirty="0" err="1" smtClean="0"/>
              <a:t>Neumannovom</a:t>
            </a:r>
            <a:r>
              <a:rPr lang="hr-HR" sz="2500" i="1" dirty="0" smtClean="0"/>
              <a:t> modelu</a:t>
            </a:r>
            <a:endParaRPr lang="hr-HR" sz="2500" b="1" i="1" dirty="0" smtClean="0"/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7317432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sp>
        <p:nvSpPr>
          <p:cNvPr id="23" name="Pravokutnik 22"/>
          <p:cNvSpPr/>
          <p:nvPr/>
        </p:nvSpPr>
        <p:spPr>
          <a:xfrm>
            <a:off x="683568" y="1412776"/>
            <a:ext cx="7776864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/>
          <p:cNvSpPr txBox="1"/>
          <p:nvPr/>
        </p:nvSpPr>
        <p:spPr>
          <a:xfrm>
            <a:off x="1907704" y="1556792"/>
            <a:ext cx="4752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i="1" dirty="0" smtClean="0"/>
              <a:t>Ulazno – izlazne jedinice</a:t>
            </a:r>
            <a:endParaRPr lang="hr-HR" sz="1050" i="1" dirty="0"/>
          </a:p>
        </p:txBody>
      </p:sp>
      <p:sp>
        <p:nvSpPr>
          <p:cNvPr id="25" name="Pravokutnik 24"/>
          <p:cNvSpPr/>
          <p:nvPr/>
        </p:nvSpPr>
        <p:spPr>
          <a:xfrm>
            <a:off x="755576" y="1916832"/>
            <a:ext cx="20882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Ulazne jedinice</a:t>
            </a: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3275856" y="1916832"/>
            <a:ext cx="20882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Vanjski spremnici</a:t>
            </a:r>
            <a:endParaRPr lang="hr-HR" dirty="0"/>
          </a:p>
        </p:txBody>
      </p:sp>
      <p:sp>
        <p:nvSpPr>
          <p:cNvPr id="27" name="Pravokutnik 26"/>
          <p:cNvSpPr/>
          <p:nvPr/>
        </p:nvSpPr>
        <p:spPr>
          <a:xfrm>
            <a:off x="6012160" y="1916832"/>
            <a:ext cx="20882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Izlazne jedinice</a:t>
            </a:r>
            <a:endParaRPr lang="hr-HR" dirty="0"/>
          </a:p>
        </p:txBody>
      </p:sp>
      <p:sp>
        <p:nvSpPr>
          <p:cNvPr id="28" name="Pravokutnik 27"/>
          <p:cNvSpPr/>
          <p:nvPr/>
        </p:nvSpPr>
        <p:spPr>
          <a:xfrm>
            <a:off x="3203848" y="2636912"/>
            <a:ext cx="2304256" cy="3816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>
            <a:off x="3491880" y="2708920"/>
            <a:ext cx="172819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Glavni unutarnji spremnik</a:t>
            </a:r>
            <a:endParaRPr lang="hr-HR" dirty="0"/>
          </a:p>
        </p:txBody>
      </p:sp>
      <p:grpSp>
        <p:nvGrpSpPr>
          <p:cNvPr id="31" name="Grupa 30"/>
          <p:cNvGrpSpPr/>
          <p:nvPr/>
        </p:nvGrpSpPr>
        <p:grpSpPr>
          <a:xfrm>
            <a:off x="3563888" y="3645024"/>
            <a:ext cx="1584176" cy="2520280"/>
            <a:chOff x="1619672" y="2204864"/>
            <a:chExt cx="2592288" cy="4248472"/>
          </a:xfrm>
        </p:grpSpPr>
        <p:sp>
          <p:nvSpPr>
            <p:cNvPr id="32" name="Pravokutnik 31"/>
            <p:cNvSpPr/>
            <p:nvPr/>
          </p:nvSpPr>
          <p:spPr>
            <a:xfrm>
              <a:off x="1619672" y="2204864"/>
              <a:ext cx="2592288" cy="4248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3" name="Pravokutnik 32"/>
            <p:cNvSpPr/>
            <p:nvPr/>
          </p:nvSpPr>
          <p:spPr>
            <a:xfrm>
              <a:off x="1763688" y="3140968"/>
              <a:ext cx="2232248" cy="5760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dirty="0" smtClean="0"/>
                <a:t>Upravljačka jedinica</a:t>
              </a:r>
              <a:endParaRPr lang="hr-HR" sz="1000" dirty="0"/>
            </a:p>
          </p:txBody>
        </p:sp>
        <p:sp>
          <p:nvSpPr>
            <p:cNvPr id="34" name="Pravokutnik 33"/>
            <p:cNvSpPr/>
            <p:nvPr/>
          </p:nvSpPr>
          <p:spPr>
            <a:xfrm>
              <a:off x="1763688" y="4149080"/>
              <a:ext cx="2232248" cy="5760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Registri</a:t>
              </a:r>
              <a:endParaRPr lang="hr-HR" dirty="0"/>
            </a:p>
          </p:txBody>
        </p:sp>
        <p:sp>
          <p:nvSpPr>
            <p:cNvPr id="35" name="Pravokutnik 34"/>
            <p:cNvSpPr/>
            <p:nvPr/>
          </p:nvSpPr>
          <p:spPr>
            <a:xfrm>
              <a:off x="1763688" y="5157192"/>
              <a:ext cx="2232249" cy="105337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00" dirty="0" smtClean="0"/>
                <a:t>ALU (Aritmetičko –logička jedinica</a:t>
              </a:r>
              <a:r>
                <a:rPr lang="hr-HR" dirty="0" smtClean="0"/>
                <a:t>)</a:t>
              </a:r>
              <a:endParaRPr lang="hr-HR" dirty="0"/>
            </a:p>
          </p:txBody>
        </p:sp>
        <p:sp>
          <p:nvSpPr>
            <p:cNvPr id="36" name="TekstniOkvir 35"/>
            <p:cNvSpPr txBox="1"/>
            <p:nvPr/>
          </p:nvSpPr>
          <p:spPr>
            <a:xfrm>
              <a:off x="2411760" y="24208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CPU</a:t>
              </a:r>
              <a:endParaRPr lang="hr-HR" b="1" dirty="0"/>
            </a:p>
          </p:txBody>
        </p:sp>
      </p:grpSp>
      <p:sp>
        <p:nvSpPr>
          <p:cNvPr id="37" name="Strelica gore-dolje 36"/>
          <p:cNvSpPr/>
          <p:nvPr/>
        </p:nvSpPr>
        <p:spPr>
          <a:xfrm>
            <a:off x="4211960" y="2276872"/>
            <a:ext cx="144016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Strelica gore-dolje 37"/>
          <p:cNvSpPr/>
          <p:nvPr/>
        </p:nvSpPr>
        <p:spPr>
          <a:xfrm>
            <a:off x="4283968" y="3356992"/>
            <a:ext cx="144016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savijena prema gore 38"/>
          <p:cNvSpPr/>
          <p:nvPr/>
        </p:nvSpPr>
        <p:spPr>
          <a:xfrm rot="5400000">
            <a:off x="1979712" y="1988840"/>
            <a:ext cx="1080120" cy="19442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Strelica savijena prema gore 39"/>
          <p:cNvSpPr/>
          <p:nvPr/>
        </p:nvSpPr>
        <p:spPr>
          <a:xfrm>
            <a:off x="5292080" y="2348880"/>
            <a:ext cx="2088232" cy="1008112"/>
          </a:xfrm>
          <a:prstGeom prst="bentUpArrow">
            <a:avLst>
              <a:gd name="adj1" fmla="val 2877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4" name="Ravni poveznik sa strelicom 43"/>
          <p:cNvCxnSpPr/>
          <p:nvPr/>
        </p:nvCxnSpPr>
        <p:spPr>
          <a:xfrm flipV="1">
            <a:off x="6012160" y="256490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Ravni poveznik 46"/>
          <p:cNvCxnSpPr/>
          <p:nvPr/>
        </p:nvCxnSpPr>
        <p:spPr>
          <a:xfrm>
            <a:off x="2051720" y="2564904"/>
            <a:ext cx="46085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Ravni poveznik sa strelicom 54"/>
          <p:cNvCxnSpPr/>
          <p:nvPr/>
        </p:nvCxnSpPr>
        <p:spPr>
          <a:xfrm flipV="1">
            <a:off x="2051720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Ravni poveznik sa strelicom 55"/>
          <p:cNvCxnSpPr/>
          <p:nvPr/>
        </p:nvCxnSpPr>
        <p:spPr>
          <a:xfrm flipV="1">
            <a:off x="4644008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Ravni poveznik sa strelicom 56"/>
          <p:cNvCxnSpPr/>
          <p:nvPr/>
        </p:nvCxnSpPr>
        <p:spPr>
          <a:xfrm flipV="1">
            <a:off x="6660232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Ravni poveznik 62"/>
          <p:cNvCxnSpPr>
            <a:stCxn id="33" idx="3"/>
          </p:cNvCxnSpPr>
          <p:nvPr/>
        </p:nvCxnSpPr>
        <p:spPr>
          <a:xfrm flipV="1">
            <a:off x="5016050" y="4365104"/>
            <a:ext cx="996110" cy="61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Ravni poveznik sa strelicom 64"/>
          <p:cNvCxnSpPr/>
          <p:nvPr/>
        </p:nvCxnSpPr>
        <p:spPr>
          <a:xfrm flipV="1">
            <a:off x="4716016" y="342900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Strelica dolje 66"/>
          <p:cNvSpPr/>
          <p:nvPr/>
        </p:nvSpPr>
        <p:spPr>
          <a:xfrm rot="16200000">
            <a:off x="6068310" y="5330836"/>
            <a:ext cx="297005" cy="683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TekstniOkvir 67"/>
          <p:cNvSpPr txBox="1"/>
          <p:nvPr/>
        </p:nvSpPr>
        <p:spPr>
          <a:xfrm>
            <a:off x="6660232" y="4725144"/>
            <a:ext cx="216024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Protok podataka i programa kroz dijelove računala</a:t>
            </a:r>
            <a:endParaRPr lang="hr-HR" dirty="0"/>
          </a:p>
        </p:txBody>
      </p:sp>
      <p:cxnSp>
        <p:nvCxnSpPr>
          <p:cNvPr id="70" name="Ravni poveznik sa strelicom 69"/>
          <p:cNvCxnSpPr/>
          <p:nvPr/>
        </p:nvCxnSpPr>
        <p:spPr>
          <a:xfrm>
            <a:off x="5796136" y="645333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TekstniOkvir 70"/>
          <p:cNvSpPr txBox="1"/>
          <p:nvPr/>
        </p:nvSpPr>
        <p:spPr>
          <a:xfrm>
            <a:off x="6804248" y="5934670"/>
            <a:ext cx="165618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Upravljanje dijelovima računala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Registri</a:t>
            </a:r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7101408" cy="3512988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Procesor ima mnoštvo registara različitih namjena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Registar se sastoji od više bitova 8, 16, </a:t>
            </a:r>
            <a:r>
              <a:rPr lang="hr-H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 i 64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bita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Procesorska riječ – određuje ju širina registra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Binarno predstavljeni podaci, koji tijekom obrade putuju između procesora i spremnika računala smještaju se na određena mjesta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tzv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. Memorijske lokacije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Memorijske lokacije imaju svoje adrese 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Ulazne jedinice – služe za unošenje podataka u računalo</a:t>
            </a:r>
            <a:endParaRPr lang="hr-HR" sz="2500" b="1" i="1" dirty="0" smtClean="0"/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5517232" cy="3512988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Tipkovnica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Miš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Igraća palica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Crtaća ploča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Skener (optički čitač)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Mikrofon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Digitalni fotoaparat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Videokamera i web-kamera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niOkvir 11"/>
          <p:cNvSpPr txBox="1"/>
          <p:nvPr/>
        </p:nvSpPr>
        <p:spPr>
          <a:xfrm>
            <a:off x="899592" y="458112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Vrste kućišta računala:</a:t>
            </a:r>
          </a:p>
          <a:p>
            <a:endParaRPr lang="hr-HR" dirty="0" smtClean="0"/>
          </a:p>
          <a:p>
            <a:r>
              <a:rPr lang="hr-HR" dirty="0" smtClean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www.servisracunala.net/</a:t>
            </a:r>
            <a:r>
              <a:rPr lang="hr-HR" dirty="0" err="1" smtClean="0">
                <a:hlinkClick r:id="rId5"/>
              </a:rPr>
              <a:t>skola</a:t>
            </a:r>
            <a:r>
              <a:rPr lang="hr-HR" dirty="0" smtClean="0">
                <a:hlinkClick r:id="rId5"/>
              </a:rPr>
              <a:t>/</a:t>
            </a:r>
            <a:r>
              <a:rPr lang="hr-HR" dirty="0" err="1" smtClean="0">
                <a:hlinkClick r:id="rId5"/>
              </a:rPr>
              <a:t>kuciste.htm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Vanjske </a:t>
            </a:r>
            <a:r>
              <a:rPr lang="hr-HR" dirty="0" smtClean="0"/>
              <a:t>memorije:</a:t>
            </a:r>
            <a:br>
              <a:rPr lang="hr-HR" dirty="0" smtClean="0"/>
            </a:br>
            <a:r>
              <a:rPr lang="hr-HR" sz="1200" dirty="0" smtClean="0">
                <a:hlinkClick r:id="rId2"/>
              </a:rPr>
              <a:t>http://www2.geof.unizg.hr/~</a:t>
            </a:r>
            <a:r>
              <a:rPr lang="hr-HR" sz="1200" dirty="0" err="1" smtClean="0">
                <a:hlinkClick r:id="rId2"/>
              </a:rPr>
              <a:t>nvucetic</a:t>
            </a:r>
            <a:r>
              <a:rPr lang="hr-HR" sz="1200" dirty="0" smtClean="0">
                <a:hlinkClick r:id="rId2"/>
              </a:rPr>
              <a:t>/mediji%20za%20pohranu%20podataka.pdf</a:t>
            </a:r>
            <a:r>
              <a:rPr lang="hr-HR" sz="1200" dirty="0" smtClean="0"/>
              <a:t/>
            </a:r>
            <a:br>
              <a:rPr lang="hr-HR" sz="1200" dirty="0" smtClean="0"/>
            </a:br>
            <a:endParaRPr lang="hr-HR" sz="1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Magnetski mediji</a:t>
            </a:r>
          </a:p>
          <a:p>
            <a:pPr>
              <a:buNone/>
            </a:pPr>
            <a:r>
              <a:rPr lang="hr-HR" sz="1200" dirty="0" smtClean="0">
                <a:hlinkClick r:id="rId3"/>
              </a:rPr>
              <a:t>https://ucimo-zajedno.wikispaces.com/Magnetski+mediji++</a:t>
            </a:r>
            <a:r>
              <a:rPr lang="hr-HR" sz="1200" dirty="0" smtClean="0">
                <a:hlinkClick r:id="rId3"/>
              </a:rPr>
              <a:t>za+pohranu+podataka</a:t>
            </a:r>
            <a:endParaRPr lang="hr-HR" sz="1200" dirty="0" smtClean="0"/>
          </a:p>
          <a:p>
            <a:pPr>
              <a:buNone/>
            </a:pPr>
            <a:r>
              <a:rPr lang="hr-HR" dirty="0" smtClean="0"/>
              <a:t>    Tvrdi disk (HDD)</a:t>
            </a:r>
          </a:p>
          <a:p>
            <a:pPr>
              <a:buNone/>
            </a:pPr>
            <a:r>
              <a:rPr lang="hr-HR" dirty="0" smtClean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hr.wikipedia.org/wiki/Tvrdi_disk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HDD disk i SSD disk – usporedba:</a:t>
            </a:r>
          </a:p>
          <a:p>
            <a:pPr>
              <a:buNone/>
            </a:pPr>
            <a:r>
              <a:rPr lang="hr-HR" sz="2000" dirty="0" smtClean="0">
                <a:hlinkClick r:id="rId5"/>
              </a:rPr>
              <a:t>http://</a:t>
            </a:r>
            <a:r>
              <a:rPr lang="hr-HR" sz="2000" dirty="0" smtClean="0">
                <a:hlinkClick r:id="rId5"/>
              </a:rPr>
              <a:t>www.sanda-sutalo.from.hr/index.php?option=com_content&amp;view=article&amp;id=15&amp;Itemid=34</a:t>
            </a: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Vanjske memorije: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Optički mediji</a:t>
            </a:r>
          </a:p>
          <a:p>
            <a:pPr>
              <a:buNone/>
            </a:pPr>
            <a:r>
              <a:rPr lang="hr-HR" sz="1400" dirty="0" smtClean="0"/>
              <a:t>https://ucimo-zajedno.wikispaces.com/Opti%C4%8Dki+mediji+za+pohranu+podataka.+CD%2C+DVD.</a:t>
            </a:r>
            <a:endParaRPr lang="hr-HR" sz="14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Vanjske memorije: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Poluvodički mediji</a:t>
            </a:r>
          </a:p>
          <a:p>
            <a:pPr>
              <a:buNone/>
            </a:pPr>
            <a:endParaRPr lang="hr-HR" sz="1400" dirty="0" smtClean="0"/>
          </a:p>
          <a:p>
            <a:pPr>
              <a:buNone/>
            </a:pPr>
            <a:r>
              <a:rPr lang="hr-HR" sz="1200" dirty="0" smtClean="0">
                <a:hlinkClick r:id="rId2"/>
              </a:rPr>
              <a:t>http://</a:t>
            </a:r>
            <a:r>
              <a:rPr lang="hr-HR" sz="1200" dirty="0" smtClean="0">
                <a:hlinkClick r:id="rId2"/>
              </a:rPr>
              <a:t>www.sanda-sutalo.from.hr/index.php?option=com_content&amp;view=article&amp;id=15&amp;Itemid=34</a:t>
            </a:r>
            <a:endParaRPr lang="hr-HR" sz="1200" dirty="0" smtClean="0"/>
          </a:p>
          <a:p>
            <a:pPr>
              <a:buNone/>
            </a:pPr>
            <a:endParaRPr lang="hr-HR" sz="12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r>
              <a:rPr lang="hr-HR" sz="2500" b="1" i="1" dirty="0" smtClean="0"/>
              <a:t>Izlazne jedinice – za prikaz podataka</a:t>
            </a:r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5517232" cy="3512988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Monitor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Projektor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Pisač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Crtač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Zvučnici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Slušalice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Televizor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12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Najstarija računala</a:t>
            </a:r>
            <a:endParaRPr lang="hr-HR" sz="2500" b="1" i="1" dirty="0" smtClean="0"/>
          </a:p>
        </p:txBody>
      </p:sp>
      <p:sp>
        <p:nvSpPr>
          <p:cNvPr id="5125" name="Subtitle 2"/>
          <p:cNvSpPr>
            <a:spLocks noGrp="1"/>
          </p:cNvSpPr>
          <p:nvPr>
            <p:ph type="subTitle" idx="1"/>
          </p:nvPr>
        </p:nvSpPr>
        <p:spPr>
          <a:xfrm>
            <a:off x="1571625" y="1390650"/>
            <a:ext cx="6286500" cy="1109663"/>
          </a:xfrm>
        </p:spPr>
        <p:txBody>
          <a:bodyPr/>
          <a:lstStyle/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Abak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najstarije poznato pomagalo (oko 3000. god. </a:t>
            </a: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Krista). Predstavlja početak razvoja mehaničkih naprava za obradu podataka.</a:t>
            </a: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929063"/>
            <a:ext cx="2143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000250"/>
            <a:ext cx="19796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063" y="2500313"/>
            <a:ext cx="2738437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kstniOkvir 22"/>
          <p:cNvSpPr txBox="1">
            <a:spLocks noChangeArrowheads="1"/>
          </p:cNvSpPr>
          <p:nvPr/>
        </p:nvSpPr>
        <p:spPr bwMode="auto">
          <a:xfrm>
            <a:off x="5795963" y="357188"/>
            <a:ext cx="2970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5134" name="TekstniOkvir 23"/>
          <p:cNvSpPr txBox="1">
            <a:spLocks noChangeArrowheads="1"/>
          </p:cNvSpPr>
          <p:nvPr/>
        </p:nvSpPr>
        <p:spPr bwMode="auto">
          <a:xfrm>
            <a:off x="3000375" y="2786063"/>
            <a:ext cx="407193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dirty="0" smtClean="0">
                <a:cs typeface="Arial" pitchFamily="34" charset="0"/>
              </a:rPr>
              <a:t>Njime su se koristili stari </a:t>
            </a:r>
            <a:r>
              <a:rPr lang="hr-HR" sz="2000" dirty="0">
                <a:cs typeface="Arial" pitchFamily="34" charset="0"/>
              </a:rPr>
              <a:t>Grci i </a:t>
            </a:r>
            <a:r>
              <a:rPr lang="hr-HR" sz="2000" dirty="0" smtClean="0">
                <a:cs typeface="Arial" pitchFamily="34" charset="0"/>
              </a:rPr>
              <a:t>Rimljani.</a:t>
            </a:r>
            <a:endParaRPr lang="hr-HR" sz="2000" dirty="0">
              <a:cs typeface="Arial" pitchFamily="34" charset="0"/>
            </a:endParaRPr>
          </a:p>
          <a:p>
            <a:r>
              <a:rPr lang="hr-HR" sz="2000" dirty="0">
                <a:cs typeface="Arial" pitchFamily="34" charset="0"/>
              </a:rPr>
              <a:t>U </a:t>
            </a:r>
            <a:r>
              <a:rPr lang="hr-HR" sz="2000" dirty="0" smtClean="0">
                <a:cs typeface="Arial" pitchFamily="34" charset="0"/>
              </a:rPr>
              <a:t>Europi je </a:t>
            </a:r>
            <a:r>
              <a:rPr lang="hr-HR" sz="2000" dirty="0">
                <a:cs typeface="Arial" pitchFamily="34" charset="0"/>
              </a:rPr>
              <a:t>u </a:t>
            </a:r>
            <a:r>
              <a:rPr lang="hr-HR" sz="2000" dirty="0" smtClean="0">
                <a:cs typeface="Arial" pitchFamily="34" charset="0"/>
              </a:rPr>
              <a:t>uporabi do </a:t>
            </a:r>
            <a:r>
              <a:rPr lang="hr-HR" sz="2000" dirty="0" err="1">
                <a:cs typeface="Arial" pitchFamily="34" charset="0"/>
              </a:rPr>
              <a:t>17</a:t>
            </a:r>
            <a:r>
              <a:rPr lang="hr-HR" sz="2000" dirty="0">
                <a:cs typeface="Arial" pitchFamily="34" charset="0"/>
              </a:rPr>
              <a:t>. st.</a:t>
            </a:r>
          </a:p>
          <a:p>
            <a:r>
              <a:rPr lang="hr-HR" sz="2000" dirty="0">
                <a:cs typeface="Arial" pitchFamily="34" charset="0"/>
              </a:rPr>
              <a:t>Na Dalekom istoku </a:t>
            </a:r>
            <a:r>
              <a:rPr lang="hr-HR" sz="2000" dirty="0" smtClean="0">
                <a:cs typeface="Arial" pitchFamily="34" charset="0"/>
              </a:rPr>
              <a:t>se njime služe </a:t>
            </a:r>
            <a:r>
              <a:rPr lang="hr-HR" sz="2000" dirty="0">
                <a:cs typeface="Arial" pitchFamily="34" charset="0"/>
              </a:rPr>
              <a:t>i </a:t>
            </a:r>
            <a:r>
              <a:rPr lang="hr-HR" sz="2000" dirty="0" smtClean="0">
                <a:cs typeface="Arial" pitchFamily="34" charset="0"/>
              </a:rPr>
              <a:t>danas.</a:t>
            </a:r>
            <a:endParaRPr lang="hr-HR" sz="2000" dirty="0">
              <a:cs typeface="Arial" pitchFamily="34" charset="0"/>
            </a:endParaRPr>
          </a:p>
          <a:p>
            <a:endParaRPr lang="hr-HR" dirty="0"/>
          </a:p>
        </p:txBody>
      </p:sp>
      <p:pic>
        <p:nvPicPr>
          <p:cNvPr id="16" name="Slika 15" descr="Školski abaku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4365104"/>
            <a:ext cx="2448272" cy="2229968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4572000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Školski </a:t>
            </a:r>
            <a:r>
              <a:rPr lang="hr-HR" dirty="0" err="1" smtClean="0"/>
              <a:t>abakus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r>
              <a:rPr lang="hr-HR" sz="2500" b="1" i="1" dirty="0" smtClean="0"/>
              <a:t>Logička stanja</a:t>
            </a:r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691680" y="836712"/>
            <a:ext cx="5517232" cy="3512988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Procesor i glavni unutarnji spremnik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razjenjuju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podatke u oba smjera u obliku električnih impulsa (dvije naponske razine – viša (1 – istina), niža (0-laž)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Sabirnice – zajednički sustav vodova (po kojima putuju električni impulsi).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ica 11"/>
          <p:cNvGraphicFramePr>
            <a:graphicFrameLocks noGrp="1"/>
          </p:cNvGraphicFramePr>
          <p:nvPr/>
        </p:nvGraphicFramePr>
        <p:xfrm>
          <a:off x="1691680" y="2981960"/>
          <a:ext cx="6096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Oznaka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Namjena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ATA(IDE)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Tvrdi disk, CD-ROM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USB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Univerzalna sabirnica za </a:t>
                      </a:r>
                      <a:r>
                        <a:rPr lang="hr-HR" dirty="0" err="1" smtClean="0"/>
                        <a:t>ralizčite</a:t>
                      </a:r>
                      <a:r>
                        <a:rPr lang="hr-HR" dirty="0" smtClean="0"/>
                        <a:t> uređaje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PCI-E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Grafičke kartice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S-ATA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Tvrdi disk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AGP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Grafičke kartice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IEEE 1394 (</a:t>
                      </a:r>
                      <a:r>
                        <a:rPr lang="hr-HR" dirty="0" err="1" smtClean="0"/>
                        <a:t>FireWire</a:t>
                      </a:r>
                      <a:r>
                        <a:rPr lang="hr-HR" dirty="0" smtClean="0"/>
                        <a:t>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Digitalna videokamera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SCSI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Tvrdi disk, skener, CD-ROM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PCI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Univerzalna sabirnica za proširenje računala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Pojam BYTE za grupu bitova koji opisuju jedan znak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en.wikipedia.org/wiki/Byte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hr.wikipedia.org/wiki/Bajt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r>
              <a:rPr lang="hr-HR" sz="2500" b="1" i="1" dirty="0" smtClean="0"/>
              <a:t>Ulazno –izlazni pristupi</a:t>
            </a:r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5517232" cy="3512988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Usporedni (paralelni) pristup 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– odjednom se prenosi cijeli sadržaj registra (n+1 vodova – n podatkovnih vodova + 1 povratni vod )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Slijedni (serijski pristup)  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- podaci se prenose slijedno, jedan iza drugoga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      - (1 podatkovni vod + 1 povratni vod)</a:t>
            </a:r>
          </a:p>
          <a:p>
            <a:pPr marL="457200" indent="-457200" algn="l">
              <a:spcBef>
                <a:spcPct val="0"/>
              </a:spcBef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Vrste priključaka (univerzalni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prikljuci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USB –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Univerzal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Serial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Bus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836712"/>
            <a:ext cx="1752600" cy="1285875"/>
          </a:xfrm>
          <a:prstGeom prst="rect">
            <a:avLst/>
          </a:prstGeom>
        </p:spPr>
      </p:pic>
      <p:pic>
        <p:nvPicPr>
          <p:cNvPr id="14" name="Slika 13" descr="S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564904"/>
            <a:ext cx="392430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/>
              <a:t>Brzina procesora</a:t>
            </a:r>
            <a:endParaRPr lang="hr-HR" sz="2500" b="1" i="1" dirty="0" smtClean="0"/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5517232" cy="4521100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je količina 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podataka obrađenih u jedinici vremena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čemu ovisi brzina procesora?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Frekvencija takta (</a:t>
            </a:r>
            <a:r>
              <a:rPr lang="hr-HR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clok</a:t>
            </a:r>
            <a:r>
              <a:rPr lang="hr-H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procesora – svaka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opracija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odvija se u jednom vremenskom koraku, što je korak kraći više se izvodi elementarnih operacija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operacija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– broj koraka u jedinici vremena predstavlja frekvenciju ili takt procesora izražava se u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hercima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(Hz) – veće jedinice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megaherci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MHz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) ili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gigaherci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GHz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endParaRPr lang="hr-HR" sz="2500" b="1" i="1" dirty="0" smtClean="0"/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5517232" cy="3512988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Veličina registra procesora 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– procesor može u jednom taktu obraditi onoliko bitova koliko mu stane u registar (8, 16, 32, 64 bita)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Građa (arhitektura ) procesora 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– potrebno vrijeme za obradu podataka bitno ovisi o načinu njihove dobave iz radnog spremnika i obrade – dodatna količina memorije (brza ili priručna memorija(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cache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r>
              <a:rPr lang="hr-HR" sz="2500" b="1" i="1" dirty="0" smtClean="0"/>
              <a:t>Obradba podataka</a:t>
            </a:r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5517232" cy="3512988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avokutnik 11"/>
          <p:cNvSpPr/>
          <p:nvPr/>
        </p:nvSpPr>
        <p:spPr>
          <a:xfrm>
            <a:off x="3059832" y="1844824"/>
            <a:ext cx="1872208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PROGRAM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3059832" y="3284984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RAČUNALO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539552" y="3284984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PODATAK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5724128" y="3284984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REZULTAT</a:t>
            </a:r>
            <a:endParaRPr lang="hr-HR" dirty="0"/>
          </a:p>
        </p:txBody>
      </p:sp>
      <p:cxnSp>
        <p:nvCxnSpPr>
          <p:cNvPr id="19" name="Ravni poveznik sa strelicom 18"/>
          <p:cNvCxnSpPr>
            <a:stCxn id="16" idx="3"/>
            <a:endCxn id="14" idx="1"/>
          </p:cNvCxnSpPr>
          <p:nvPr/>
        </p:nvCxnSpPr>
        <p:spPr>
          <a:xfrm>
            <a:off x="2411760" y="35730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stCxn id="14" idx="3"/>
          </p:cNvCxnSpPr>
          <p:nvPr/>
        </p:nvCxnSpPr>
        <p:spPr>
          <a:xfrm>
            <a:off x="4932040" y="357301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>
            <a:endCxn id="14" idx="0"/>
          </p:cNvCxnSpPr>
          <p:nvPr/>
        </p:nvCxnSpPr>
        <p:spPr>
          <a:xfrm>
            <a:off x="3923928" y="2420888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4" y="428625"/>
            <a:ext cx="6888807" cy="735013"/>
          </a:xfrm>
        </p:spPr>
        <p:txBody>
          <a:bodyPr/>
          <a:lstStyle/>
          <a:p>
            <a:pPr algn="l" eaLnBrk="1" hangingPunct="1"/>
            <a:r>
              <a:rPr lang="hr-HR" sz="2500" b="1" i="1" dirty="0" smtClean="0"/>
              <a:t>Podatak?</a:t>
            </a:r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5517232" cy="3512988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b="1" dirty="0" smtClean="0">
              <a:solidFill>
                <a:srgbClr val="FF7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ct val="0"/>
              </a:spcBef>
              <a:buFont typeface="Arial" pitchFamily="34" charset="0"/>
              <a:buChar char="•"/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niOkvir 17"/>
          <p:cNvSpPr txBox="1"/>
          <p:nvPr/>
        </p:nvSpPr>
        <p:spPr>
          <a:xfrm>
            <a:off x="971600" y="21328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Znate li što predočuje broj 5064?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971600" y="3140968"/>
            <a:ext cx="6552728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Stablo bora (</a:t>
            </a:r>
            <a:r>
              <a:rPr lang="hr-HR" dirty="0" err="1" smtClean="0"/>
              <a:t>Pinus</a:t>
            </a:r>
            <a:r>
              <a:rPr lang="hr-HR" dirty="0" smtClean="0"/>
              <a:t> </a:t>
            </a:r>
            <a:r>
              <a:rPr lang="hr-HR" dirty="0" err="1" smtClean="0"/>
              <a:t>longeaeva</a:t>
            </a:r>
            <a:r>
              <a:rPr lang="hr-HR" dirty="0" smtClean="0"/>
              <a:t>) koji raste na planini White Mountains u Kaliforniji (SAD)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0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Povijesni  razvoj  računala</a:t>
            </a:r>
            <a:endParaRPr lang="hr-HR" sz="2500" b="1" i="1" smtClean="0"/>
          </a:p>
        </p:txBody>
      </p:sp>
      <p:sp>
        <p:nvSpPr>
          <p:cNvPr id="21509" name="Subtitle 2"/>
          <p:cNvSpPr>
            <a:spLocks noGrp="1"/>
          </p:cNvSpPr>
          <p:nvPr>
            <p:ph type="subTitle" idx="1"/>
          </p:nvPr>
        </p:nvSpPr>
        <p:spPr>
          <a:xfrm>
            <a:off x="1143000" y="1500188"/>
            <a:ext cx="3857625" cy="7858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hr-HR" sz="2000" b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Ponovimo</a:t>
            </a:r>
            <a:endParaRPr lang="hr-HR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hr-H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14" name="TekstniOkvir 9"/>
          <p:cNvSpPr txBox="1">
            <a:spLocks noChangeArrowheads="1"/>
          </p:cNvSpPr>
          <p:nvPr/>
        </p:nvSpPr>
        <p:spPr bwMode="auto">
          <a:xfrm>
            <a:off x="214313" y="2143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785813" y="2468563"/>
            <a:ext cx="76438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3429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hr-HR" sz="2000" dirty="0"/>
              <a:t>Koliko je računarskih generacija u razvoju računala?</a:t>
            </a:r>
          </a:p>
          <a:p>
            <a:pPr marL="539750" indent="-3429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hr-HR" sz="2000" dirty="0"/>
              <a:t>Koje računalo predstavlja početak I. generacije računala?</a:t>
            </a:r>
          </a:p>
          <a:p>
            <a:pPr marL="539750" indent="-3429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hr-HR" sz="2000" dirty="0"/>
              <a:t>Kojoj generaciji računala pripadaju današnja računala?</a:t>
            </a:r>
          </a:p>
          <a:p>
            <a:pPr marL="539750" indent="-3429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hr-HR" sz="2000" dirty="0"/>
              <a:t>Koje su odlike V. generacije računala?</a:t>
            </a:r>
          </a:p>
          <a:p>
            <a:pPr marL="539750" indent="-3429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hr-HR" sz="2000" dirty="0" smtClean="0"/>
              <a:t>Koje su odlike VI. generacije računala?</a:t>
            </a:r>
            <a:endParaRPr lang="hr-HR" sz="2000" dirty="0"/>
          </a:p>
        </p:txBody>
      </p:sp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27175"/>
            <a:ext cx="333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614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>
                <a:solidFill>
                  <a:schemeClr val="accent3">
                    <a:lumMod val="50000"/>
                  </a:schemeClr>
                </a:solidFill>
              </a:rPr>
              <a:t>Mehanička računala  1/4</a:t>
            </a:r>
            <a:endParaRPr lang="hr-HR" sz="25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49" name="Subtitle 2"/>
          <p:cNvSpPr>
            <a:spLocks noGrp="1"/>
          </p:cNvSpPr>
          <p:nvPr>
            <p:ph type="subTitle" idx="1"/>
          </p:nvPr>
        </p:nvSpPr>
        <p:spPr>
          <a:xfrm>
            <a:off x="714375" y="1500188"/>
            <a:ext cx="7929563" cy="928687"/>
          </a:xfrm>
        </p:spPr>
        <p:txBody>
          <a:bodyPr/>
          <a:lstStyle/>
          <a:p>
            <a:pPr algn="l" eaLnBrk="1" hangingPunct="1"/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1. Mehanički kalkulator 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000" b="1" dirty="0" smtClean="0">
                <a:solidFill>
                  <a:srgbClr val="F4220C"/>
                </a:solidFill>
              </a:rPr>
              <a:t>1623</a:t>
            </a:r>
            <a:r>
              <a:rPr lang="hr-HR" sz="2000" dirty="0" smtClean="0">
                <a:solidFill>
                  <a:srgbClr val="F4220C"/>
                </a:solidFill>
              </a:rPr>
              <a:t>.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sz="2000" dirty="0" smtClean="0">
                <a:solidFill>
                  <a:srgbClr val="F4220C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Wilhelm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Schickard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1592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1635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),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računa četiri osnovne  matematičke operacije.</a:t>
            </a: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786438"/>
            <a:ext cx="12795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6154" name="Picture 4" descr="chick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2428875"/>
            <a:ext cx="43195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8" descr="Schick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2428875"/>
            <a:ext cx="2627312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7171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dirty="0" smtClean="0">
                <a:solidFill>
                  <a:schemeClr val="accent3">
                    <a:lumMod val="50000"/>
                  </a:schemeClr>
                </a:solidFill>
              </a:rPr>
              <a:t>Mehanička računala  2/4</a:t>
            </a:r>
            <a:endParaRPr lang="hr-HR" sz="25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73" name="Subtitle 2"/>
          <p:cNvSpPr>
            <a:spLocks noGrp="1"/>
          </p:cNvSpPr>
          <p:nvPr>
            <p:ph type="subTitle" idx="1"/>
          </p:nvPr>
        </p:nvSpPr>
        <p:spPr>
          <a:xfrm>
            <a:off x="285750" y="1500188"/>
            <a:ext cx="8715375" cy="928687"/>
          </a:xfrm>
        </p:spPr>
        <p:txBody>
          <a:bodyPr/>
          <a:lstStyle/>
          <a:p>
            <a:pPr algn="l" eaLnBrk="1" hangingPunct="1"/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Pascalina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hr-HR" sz="18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mehanički računski stroj (</a:t>
            </a:r>
            <a:r>
              <a:rPr lang="en-GB" sz="2000" b="1" dirty="0" smtClean="0">
                <a:solidFill>
                  <a:srgbClr val="F4220C"/>
                </a:solidFill>
              </a:rPr>
              <a:t>16</a:t>
            </a:r>
            <a:r>
              <a:rPr lang="hr-HR" sz="2000" b="1" dirty="0" err="1" smtClean="0">
                <a:solidFill>
                  <a:srgbClr val="F4220C"/>
                </a:solidFill>
              </a:rPr>
              <a:t>42</a:t>
            </a:r>
            <a:r>
              <a:rPr lang="en-GB" sz="2000" dirty="0" smtClean="0">
                <a:solidFill>
                  <a:srgbClr val="F4220C"/>
                </a:solidFill>
              </a:rPr>
              <a:t>.</a:t>
            </a:r>
            <a:r>
              <a:rPr lang="hr-HR" sz="2000" dirty="0" smtClean="0">
                <a:solidFill>
                  <a:srgbClr val="F4220C"/>
                </a:solidFill>
              </a:rPr>
              <a:t>) -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Blaise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Pascal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623.-</a:t>
            </a:r>
            <a:r>
              <a:rPr lang="hr-H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</a:t>
            </a:r>
            <a:r>
              <a:rPr lang="hr-H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7178" name="Slika 15" descr="blaise_pasc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2571750"/>
            <a:ext cx="1511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Slika 16" descr="Pascalin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643438"/>
            <a:ext cx="33480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niOkvir 18"/>
          <p:cNvSpPr txBox="1"/>
          <p:nvPr/>
        </p:nvSpPr>
        <p:spPr>
          <a:xfrm>
            <a:off x="3786188" y="2286000"/>
            <a:ext cx="5357812" cy="298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81000">
              <a:spcBef>
                <a:spcPct val="50000"/>
              </a:spcBef>
              <a:buClr>
                <a:srgbClr val="006600"/>
              </a:buClr>
              <a:defRPr/>
            </a:pPr>
            <a:r>
              <a:rPr lang="hr-HR" sz="2000" dirty="0">
                <a:cs typeface="Arial" pitchFamily="34" charset="0"/>
              </a:rPr>
              <a:t>Stroj se </a:t>
            </a:r>
            <a:r>
              <a:rPr lang="hr-HR" sz="2000" dirty="0" smtClean="0">
                <a:cs typeface="Arial" pitchFamily="34" charset="0"/>
              </a:rPr>
              <a:t>sastojao </a:t>
            </a:r>
            <a:r>
              <a:rPr lang="hr-HR" sz="2000" dirty="0">
                <a:cs typeface="Arial" pitchFamily="34" charset="0"/>
              </a:rPr>
              <a:t>od zupčanika. </a:t>
            </a:r>
          </a:p>
          <a:p>
            <a:pPr indent="-381000">
              <a:spcBef>
                <a:spcPct val="50000"/>
              </a:spcBef>
              <a:buClr>
                <a:srgbClr val="006600"/>
              </a:buClr>
              <a:defRPr/>
            </a:pPr>
            <a:r>
              <a:rPr lang="hr-HR" sz="2000" dirty="0">
                <a:cs typeface="Arial" pitchFamily="34" charset="0"/>
              </a:rPr>
              <a:t>Svaki je </a:t>
            </a:r>
            <a:r>
              <a:rPr lang="hr-HR" sz="2000" dirty="0" smtClean="0">
                <a:cs typeface="Arial" pitchFamily="34" charset="0"/>
              </a:rPr>
              <a:t>zupčanik na </a:t>
            </a:r>
            <a:r>
              <a:rPr lang="hr-HR" sz="2000" dirty="0">
                <a:cs typeface="Arial" pitchFamily="34" charset="0"/>
              </a:rPr>
              <a:t>plošnoj strani imao označene znamenke </a:t>
            </a:r>
            <a:r>
              <a:rPr lang="hr-HR" sz="2000" dirty="0" smtClean="0">
                <a:cs typeface="Arial" pitchFamily="34" charset="0"/>
              </a:rPr>
              <a:t>od 0 </a:t>
            </a:r>
            <a:r>
              <a:rPr lang="hr-HR" sz="2000" dirty="0">
                <a:cs typeface="Arial" pitchFamily="34" charset="0"/>
              </a:rPr>
              <a:t>do 9. </a:t>
            </a:r>
          </a:p>
          <a:p>
            <a:pPr indent="-381000">
              <a:spcBef>
                <a:spcPct val="50000"/>
              </a:spcBef>
              <a:buClr>
                <a:srgbClr val="006600"/>
              </a:buClr>
              <a:defRPr/>
            </a:pPr>
            <a:r>
              <a:rPr lang="hr-HR" sz="2000" dirty="0" smtClean="0">
                <a:cs typeface="Arial" pitchFamily="34" charset="0"/>
              </a:rPr>
              <a:t>Taj je princip korišten u radu mehaničkih </a:t>
            </a:r>
            <a:r>
              <a:rPr lang="hr-HR" sz="2000" dirty="0">
                <a:cs typeface="Arial" pitchFamily="34" charset="0"/>
              </a:rPr>
              <a:t>računskih strojeva do kasnih </a:t>
            </a:r>
            <a:r>
              <a:rPr lang="hr-HR" sz="2000" dirty="0" err="1" smtClean="0">
                <a:cs typeface="Arial" pitchFamily="34" charset="0"/>
              </a:rPr>
              <a:t>1960</a:t>
            </a:r>
            <a:r>
              <a:rPr lang="hr-HR" sz="2000" dirty="0" smtClean="0">
                <a:cs typeface="Arial" pitchFamily="34" charset="0"/>
              </a:rPr>
              <a:t>-ih</a:t>
            </a:r>
            <a:r>
              <a:rPr lang="hr-HR" sz="2000" dirty="0">
                <a:cs typeface="Arial" pitchFamily="34" charset="0"/>
              </a:rPr>
              <a:t>. </a:t>
            </a:r>
          </a:p>
          <a:p>
            <a:pPr indent="-381000">
              <a:spcBef>
                <a:spcPct val="50000"/>
              </a:spcBef>
              <a:buClr>
                <a:srgbClr val="006600"/>
              </a:buClr>
              <a:defRPr/>
            </a:pPr>
            <a:r>
              <a:rPr lang="hr-HR" sz="2000" dirty="0" smtClean="0">
                <a:cs typeface="Arial" pitchFamily="34" charset="0"/>
              </a:rPr>
              <a:t>Po njegovu principu i </a:t>
            </a:r>
            <a:r>
              <a:rPr lang="hr-HR" sz="2000" dirty="0">
                <a:cs typeface="Arial" pitchFamily="34" charset="0"/>
              </a:rPr>
              <a:t>danas </a:t>
            </a:r>
            <a:r>
              <a:rPr lang="hr-HR" sz="2000" dirty="0" smtClean="0">
                <a:cs typeface="Arial" pitchFamily="34" charset="0"/>
              </a:rPr>
              <a:t>se mjeri protok </a:t>
            </a:r>
            <a:r>
              <a:rPr lang="hr-HR" sz="2000" dirty="0">
                <a:cs typeface="Arial" pitchFamily="34" charset="0"/>
              </a:rPr>
              <a:t>vode, </a:t>
            </a:r>
            <a:r>
              <a:rPr lang="hr-HR" sz="2000" dirty="0" smtClean="0">
                <a:cs typeface="Arial" pitchFamily="34" charset="0"/>
              </a:rPr>
              <a:t>plina </a:t>
            </a:r>
            <a:r>
              <a:rPr lang="hr-HR" sz="2000" dirty="0">
                <a:cs typeface="Arial" pitchFamily="34" charset="0"/>
              </a:rPr>
              <a:t>…</a:t>
            </a:r>
          </a:p>
          <a:p>
            <a:pPr>
              <a:defRPr/>
            </a:pPr>
            <a:endParaRPr lang="hr-H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8195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Mehanička računala  3/4</a:t>
            </a:r>
            <a:endParaRPr lang="hr-HR" sz="2500" b="1" i="1" smtClean="0"/>
          </a:p>
        </p:txBody>
      </p:sp>
      <p:sp>
        <p:nvSpPr>
          <p:cNvPr id="8197" name="Subtitle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643937" cy="928687"/>
          </a:xfrm>
        </p:spPr>
        <p:txBody>
          <a:bodyPr/>
          <a:lstStyle/>
          <a:p>
            <a:pPr algn="l" eaLnBrk="1" hangingPunct="1"/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Leibniz </a:t>
            </a:r>
            <a:r>
              <a:rPr lang="hr-HR" sz="2000" b="1" dirty="0" err="1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Calculator</a:t>
            </a:r>
            <a:r>
              <a:rPr lang="hr-HR" sz="2000" b="1" dirty="0" smtClean="0">
                <a:solidFill>
                  <a:srgbClr val="FF7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000" b="1" dirty="0" smtClean="0">
                <a:solidFill>
                  <a:srgbClr val="F4220C"/>
                </a:solidFill>
              </a:rPr>
              <a:t>16</a:t>
            </a:r>
            <a:r>
              <a:rPr lang="hr-HR" sz="2000" b="1" dirty="0" smtClean="0">
                <a:solidFill>
                  <a:srgbClr val="F4220C"/>
                </a:solidFill>
              </a:rPr>
              <a:t>72</a:t>
            </a:r>
            <a:r>
              <a:rPr lang="en-GB" sz="2000" dirty="0" smtClean="0">
                <a:solidFill>
                  <a:srgbClr val="F4220C"/>
                </a:solidFill>
              </a:rPr>
              <a:t>.</a:t>
            </a:r>
            <a:r>
              <a:rPr lang="hr-HR" sz="2000" dirty="0" smtClean="0">
                <a:solidFill>
                  <a:srgbClr val="F4220C"/>
                </a:solidFill>
              </a:rPr>
              <a:t>)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Gottfried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Wilhelm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von Leibnitz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(1646.-1716.)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jest računalo koje je zbrajalo, oduzimalo, množilo, dijelilo i računalo drugi korijen. </a:t>
            </a:r>
          </a:p>
          <a:p>
            <a:pPr algn="l" eaLnBrk="1" hangingPunct="1"/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utemeljio binarni brojevni sustav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8202" name="Slika 9" descr="05-gottfried_wilhelm_von_leibni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214688"/>
            <a:ext cx="18002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Slika 11" descr="06-Lebniz-Whee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3286125"/>
            <a:ext cx="377983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188" y="571500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8195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5715000" cy="735013"/>
          </a:xfrm>
        </p:spPr>
        <p:txBody>
          <a:bodyPr/>
          <a:lstStyle/>
          <a:p>
            <a:pPr algn="l" eaLnBrk="1" hangingPunct="1"/>
            <a:r>
              <a:rPr lang="hr-HR" sz="2500" i="1" smtClean="0"/>
              <a:t>Mehanička računala  3/4</a:t>
            </a:r>
            <a:endParaRPr lang="hr-HR" sz="2500" b="1" i="1" smtClean="0"/>
          </a:p>
        </p:txBody>
      </p:sp>
      <p:sp>
        <p:nvSpPr>
          <p:cNvPr id="8197" name="Subtitle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8643937" cy="928687"/>
          </a:xfrm>
        </p:spPr>
        <p:txBody>
          <a:bodyPr/>
          <a:lstStyle/>
          <a:p>
            <a:pPr algn="l" eaLnBrk="1" hangingPunct="1"/>
            <a:r>
              <a:rPr lang="hr-HR" sz="2000" b="1" dirty="0" smtClean="0"/>
              <a:t>Francuz Josip-</a:t>
            </a:r>
            <a:r>
              <a:rPr lang="hr-HR" sz="2000" b="1" dirty="0" err="1" smtClean="0"/>
              <a:t>Marie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Jacquard</a:t>
            </a:r>
            <a:r>
              <a:rPr lang="hr-HR" sz="2000" b="1" dirty="0" smtClean="0"/>
              <a:t> -   izumio privitak na razboju (</a:t>
            </a:r>
            <a:r>
              <a:rPr lang="hr-HR" sz="2000" b="1" dirty="0" smtClean="0">
                <a:solidFill>
                  <a:srgbClr val="FF0000"/>
                </a:solidFill>
              </a:rPr>
              <a:t>1801.</a:t>
            </a:r>
            <a:r>
              <a:rPr lang="hr-HR" sz="2000" b="1" dirty="0" smtClean="0"/>
              <a:t>) – </a:t>
            </a:r>
            <a:r>
              <a:rPr lang="hr-HR" sz="2000" b="1" dirty="0" smtClean="0">
                <a:hlinkClick r:id="rId3" action="ppaction://hlinksldjump"/>
              </a:rPr>
              <a:t>bušena katica </a:t>
            </a:r>
            <a:r>
              <a:rPr lang="hr-HR" sz="2000" b="1" dirty="0" smtClean="0"/>
              <a:t>upravlja tkalačkim stanom </a:t>
            </a:r>
          </a:p>
          <a:p>
            <a:pPr algn="l" eaLnBrk="1" hangingPunct="1"/>
            <a:endParaRPr lang="hr-HR" sz="2000" b="1" dirty="0" smtClean="0"/>
          </a:p>
          <a:p>
            <a:pPr algn="l" eaLnBrk="1" hangingPunct="1"/>
            <a:endParaRPr lang="hr-H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2" name="Slika 11" descr="Joseph_Marie_Jacqu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356992"/>
            <a:ext cx="2647950" cy="2990850"/>
          </a:xfrm>
          <a:prstGeom prst="rect">
            <a:avLst/>
          </a:prstGeom>
        </p:spPr>
      </p:pic>
      <p:pic>
        <p:nvPicPr>
          <p:cNvPr id="16" name="Slika 15" descr="Tkalački stan upravljan kartic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924944"/>
            <a:ext cx="2522215" cy="3666656"/>
          </a:xfrm>
          <a:prstGeom prst="rect">
            <a:avLst/>
          </a:prstGeom>
        </p:spPr>
      </p:pic>
      <p:pic>
        <p:nvPicPr>
          <p:cNvPr id="17" name="Slika 16" descr="bušena karti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2060848"/>
            <a:ext cx="2667000" cy="1419225"/>
          </a:xfrm>
          <a:prstGeom prst="rect">
            <a:avLst/>
          </a:prstGeom>
        </p:spPr>
      </p:pic>
      <p:pic>
        <p:nvPicPr>
          <p:cNvPr id="14" name="Slika 13" descr="b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3501008"/>
            <a:ext cx="1515167" cy="202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Bušena kartica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Medij za spremanje podataka</a:t>
            </a:r>
          </a:p>
          <a:p>
            <a:r>
              <a:rPr lang="vi-VN" dirty="0" smtClean="0"/>
              <a:t> Bušene kartice su napravljene od </a:t>
            </a:r>
            <a:r>
              <a:rPr lang="vi-VN" dirty="0" smtClean="0"/>
              <a:t>krutog</a:t>
            </a:r>
            <a:r>
              <a:rPr lang="hr-HR" dirty="0" smtClean="0"/>
              <a:t> </a:t>
            </a:r>
            <a:r>
              <a:rPr lang="vi-VN" dirty="0" smtClean="0"/>
              <a:t>kartona</a:t>
            </a:r>
            <a:r>
              <a:rPr lang="vi-VN" dirty="0" smtClean="0"/>
              <a:t>, a podaci se spremaju bušenjem rupa na određenom mjestu na kartici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hr-HR" dirty="0" smtClean="0"/>
              <a:t>to </a:t>
            </a:r>
            <a:r>
              <a:rPr lang="hr-HR" dirty="0" smtClean="0"/>
              <a:t>je najjednostavniji oblik </a:t>
            </a:r>
            <a:r>
              <a:rPr lang="hr-HR" dirty="0" err="1" smtClean="0"/>
              <a:t>sačuvanja</a:t>
            </a:r>
            <a:r>
              <a:rPr lang="hr-HR" dirty="0" smtClean="0"/>
              <a:t> digitalnih podataka: rupica označuje jedinicu, a nedostatak rupice označava nulu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1993</Words>
  <Application>Microsoft Office PowerPoint</Application>
  <PresentationFormat>Prikaz na zaslonu (4:3)</PresentationFormat>
  <Paragraphs>408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47</vt:i4>
      </vt:variant>
    </vt:vector>
  </HeadingPairs>
  <TitlesOfParts>
    <vt:vector size="48" baseType="lpstr">
      <vt:lpstr>Office Theme</vt:lpstr>
      <vt:lpstr>POVIJESNI RAZVOJ RAČUNALA</vt:lpstr>
      <vt:lpstr>Uvod</vt:lpstr>
      <vt:lpstr>Uvod</vt:lpstr>
      <vt:lpstr>Najstarija računala</vt:lpstr>
      <vt:lpstr>Mehanička računala  1/4</vt:lpstr>
      <vt:lpstr>Mehanička računala  2/4</vt:lpstr>
      <vt:lpstr>Mehanička računala  3/4</vt:lpstr>
      <vt:lpstr>Mehanička računala  3/4</vt:lpstr>
      <vt:lpstr>Bušena kartica</vt:lpstr>
      <vt:lpstr>Mehanička računala  3/4</vt:lpstr>
      <vt:lpstr>Mehanička računala  4/4</vt:lpstr>
      <vt:lpstr>Mehanička računala  4/4</vt:lpstr>
      <vt:lpstr>Elektromehanička računala  1/1</vt:lpstr>
      <vt:lpstr>Elektronička računala  </vt:lpstr>
      <vt:lpstr>Elektronička računala  1/4</vt:lpstr>
      <vt:lpstr>Elektronička računala  2/4</vt:lpstr>
      <vt:lpstr>Generacije elektronička računala  </vt:lpstr>
      <vt:lpstr>Generacije elektronička računala  1/5</vt:lpstr>
      <vt:lpstr>Elektronička računala  prve generacije</vt:lpstr>
      <vt:lpstr>Generacije elektronička računala  </vt:lpstr>
      <vt:lpstr>Elektronička računala  4/4</vt:lpstr>
      <vt:lpstr>Tranzistor</vt:lpstr>
      <vt:lpstr>Slajd 23</vt:lpstr>
      <vt:lpstr>Generacije elektronička računala  3/5</vt:lpstr>
      <vt:lpstr>Generacije elektronička računala  4/5</vt:lpstr>
      <vt:lpstr>Generacije elektronička računala  5/5</vt:lpstr>
      <vt:lpstr>Generacije elektronička računala  5/5</vt:lpstr>
      <vt:lpstr>Vrste osobnih računala</vt:lpstr>
      <vt:lpstr>Procesor (CPU)</vt:lpstr>
      <vt:lpstr>Von Neumannova arhitektura (VNA)</vt:lpstr>
      <vt:lpstr>RISC</vt:lpstr>
      <vt:lpstr>CISC</vt:lpstr>
      <vt:lpstr>Načela rada računala po von Neumannovom modelu</vt:lpstr>
      <vt:lpstr>Registri</vt:lpstr>
      <vt:lpstr>Ulazne jedinice – služe za unošenje podataka u računalo</vt:lpstr>
      <vt:lpstr>Vanjske memorije: http://www2.geof.unizg.hr/~nvucetic/mediji%20za%20pohranu%20podataka.pdf </vt:lpstr>
      <vt:lpstr>Vanjske memorije:</vt:lpstr>
      <vt:lpstr>Vanjske memorije:</vt:lpstr>
      <vt:lpstr>Izlazne jedinice – za prikaz podataka</vt:lpstr>
      <vt:lpstr>Logička stanja</vt:lpstr>
      <vt:lpstr>Pojam BYTE za grupu bitova koji opisuju jedan znak</vt:lpstr>
      <vt:lpstr>Ulazno –izlazni pristupi</vt:lpstr>
      <vt:lpstr>Brzina procesora</vt:lpstr>
      <vt:lpstr>Slajd 44</vt:lpstr>
      <vt:lpstr>Obradba podataka</vt:lpstr>
      <vt:lpstr>Podatak?</vt:lpstr>
      <vt:lpstr>Povijesni  razvoj  računala</vt:lpstr>
    </vt:vector>
  </TitlesOfParts>
  <Company>Profil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Lidija Kralj</dc:creator>
  <cp:lastModifiedBy>Dukarić </cp:lastModifiedBy>
  <cp:revision>279</cp:revision>
  <dcterms:created xsi:type="dcterms:W3CDTF">2009-12-15T08:41:38Z</dcterms:created>
  <dcterms:modified xsi:type="dcterms:W3CDTF">2018-01-04T22:39:32Z</dcterms:modified>
</cp:coreProperties>
</file>